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32" r:id="rId3"/>
    <p:sldMasterId id="2147483768" r:id="rId4"/>
    <p:sldMasterId id="2147483780" r:id="rId5"/>
    <p:sldMasterId id="2147483792" r:id="rId6"/>
    <p:sldMasterId id="2147483828" r:id="rId7"/>
    <p:sldMasterId id="2147483924" r:id="rId8"/>
    <p:sldMasterId id="2147486000" r:id="rId9"/>
    <p:sldMasterId id="2147486024" r:id="rId10"/>
    <p:sldMasterId id="2147490645" r:id="rId11"/>
    <p:sldMasterId id="2147490657" r:id="rId12"/>
  </p:sldMasterIdLst>
  <p:sldIdLst>
    <p:sldId id="462" r:id="rId13"/>
    <p:sldId id="471" r:id="rId14"/>
    <p:sldId id="468" r:id="rId15"/>
    <p:sldId id="469" r:id="rId16"/>
    <p:sldId id="470" r:id="rId17"/>
    <p:sldId id="484" r:id="rId18"/>
    <p:sldId id="485" r:id="rId19"/>
    <p:sldId id="332" r:id="rId20"/>
    <p:sldId id="466" r:id="rId21"/>
    <p:sldId id="336" r:id="rId22"/>
    <p:sldId id="472" r:id="rId23"/>
    <p:sldId id="445" r:id="rId24"/>
    <p:sldId id="381" r:id="rId25"/>
    <p:sldId id="339" r:id="rId26"/>
    <p:sldId id="411" r:id="rId27"/>
    <p:sldId id="400" r:id="rId28"/>
    <p:sldId id="401" r:id="rId29"/>
    <p:sldId id="341" r:id="rId30"/>
    <p:sldId id="478" r:id="rId31"/>
    <p:sldId id="404" r:id="rId32"/>
    <p:sldId id="479" r:id="rId33"/>
    <p:sldId id="406" r:id="rId34"/>
    <p:sldId id="551" r:id="rId35"/>
    <p:sldId id="421" r:id="rId36"/>
    <p:sldId id="552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9F11"/>
    <a:srgbClr val="51E00A"/>
    <a:srgbClr val="2A7505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2" autoAdjust="0"/>
    <p:restoredTop sz="99714" autoAdjust="0"/>
  </p:normalViewPr>
  <p:slideViewPr>
    <p:cSldViewPr>
      <p:cViewPr>
        <p:scale>
          <a:sx n="90" d="100"/>
          <a:sy n="90" d="100"/>
        </p:scale>
        <p:origin x="-109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6933-3CFB-47B9-91ED-70A8EB90659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3FA24-8731-488D-8008-01D4F44D0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B3197-6A8F-496F-9FE3-7952990DCDC5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A086F-AF95-4A4B-A652-01332EFE92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135EFC-ECC8-482D-9F49-FE7B12561076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E471880-C762-4436-9F86-8A8873D4C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E83D06-477D-40FE-ACEC-2DC4FCBBB852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85F1FD0-8DB3-4574-8082-200BCF5407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3AFD0E-B8C4-440C-A87F-F1838D3F1DE5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AF91E8-F9FD-4769-A5F3-92B203785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215BB2-A94F-40E1-B354-AB91C31345B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0182D2-3775-40A0-8B74-5B086929B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7846B0-D512-4ECA-BD0A-3A8342CC172E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186AB0-A5F1-49EE-9D6A-DFC1B13BD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BB8D01-6466-4BFE-80CA-AAB9A0DB615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D3E16C-B968-418C-99BB-2197CE691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A17EBC-5F4E-4A4D-A86C-3152E2BB5882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F0DC22-3E78-4639-BC9C-6891A3DA1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8E7132-9D77-46AD-8998-0F3B57E95DA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C9FDB8-CED4-4C71-B555-78862219C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B09C3A-141D-4F6B-AA74-2118BB834B7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71A8E33-409E-44B0-B952-8439E11F8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E981CA-C326-4FAA-AE35-F62B3A48E7E6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B83634-4E0C-4861-9879-95B9269587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69546-6E68-47B0-BFF3-C993301D2D2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95E2C-58E2-4F82-9427-23763D237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9D0A62-2E78-45E2-A554-59014575EFE2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2EF103-CA48-4F5A-91BD-B2ADFFFA5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D7F794-63B4-46CB-BA67-2F396356D042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AE3FB1-A27E-477B-BDDE-9A3975541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5617CDE-7ACB-407D-B0EC-F4C808E289B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BFFCB5-8F48-48A4-80D9-1FE14A7A86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BE54FC-30DC-46B3-B585-4A4185C3705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1FBF91-51DB-4C8C-8C01-C9F6A9E79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76CF49-535F-4ED1-AE03-C168ED2BD2BE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A82889-6A68-48E6-8855-7A7D5A05D7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D333B6-F9C4-4D7E-B4B2-F7349B64191B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563947-50BA-4C8F-BB42-557E68629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A8C733-D626-47E9-89FC-D00ADB156B2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4C1887-4856-433F-8F96-CB64ECC40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F6B52C-27EE-4DC8-883D-B444F69EA39B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F92673-F7BB-47CE-A06A-FDABD5CF9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8C6BB8-F9EB-4BB5-AC59-731A8F48A4F8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6EB64A-5156-456A-B551-2EDDF6DB7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66D58C-879E-428D-8610-50736A8D755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646A3D-4EBD-4CE2-B189-D42EC1678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2A00E6-F188-4AE2-8B37-930D2F357236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C31F45-04ED-4609-B234-6DE75A7DD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33452A7-6C01-4B12-B721-26DD4DC6D0D5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779F25-198C-4681-96C2-CAB57C327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1FB545-1B62-4022-834B-187BCF2F790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BEA870-7B1C-4D13-82B8-ADC93D9DC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765D1B-6B89-49A1-A96D-466F91B39F1B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48B401-5699-4A66-9E5B-86242F108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CE2D5D9-14C6-48E6-A545-F75530F18C1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FE63EA-C514-495A-BC1C-12A4D539F2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21AD27D-1867-4C4A-9453-FB92A635F7D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FE4EFCC-DA51-4FDE-A5B7-0583B9E31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A7C1221-EA53-428C-831B-6D9AD62A386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6AEB1EB-B518-4611-9E70-863D61C9F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E21E890-183E-49CD-8885-2F9EC09E2B0D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8DFEF4F-4E26-42A6-948A-481084D92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16B47EB-8995-434D-AB28-ACD278CB09E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C04A423-F4AA-42F7-9DF8-5332DE000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FDF68D-8D6D-4B3C-A14F-571B4223A75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9577E6E-C433-4471-9E0C-71E903F0F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EA72FF-B5C4-4206-8D6C-8D972CB48312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0408829-2355-4D17-985D-B784A96D1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0BFB84-AEE8-4A74-9E5C-62F8026A9D84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A8B88C-8B9C-4B71-B3F2-0E2DDD068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983CF69-FDC5-4876-9006-7B6715678F6B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5EAC655-5B98-45BB-BF83-BA38CF11C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7D6EA81-FFB7-4F2D-89E9-650B77F2338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10F182A-13C3-404C-8C5B-2A73E57E2E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55BF27B-F4AC-4D26-A657-8FDE29977E7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60C762-9502-488A-9D63-AD9B81E93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0187B6-6C86-4933-AB55-1237588E71E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C9E17F-A630-4FB1-8FA6-287A42377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43B8ED-BC16-41DB-AFA7-8644C7D19E36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C10011-8152-4CE1-A969-3697D81D5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5E8E84-6B11-4E4B-9CE1-359028181D6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2E5F4F-04E4-4FD8-89C3-BA946FA606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169CAA-5B6A-4174-BE55-E3F6BB620A1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1A9431-8382-49CE-AA54-4AF301CF5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3E97E90-6F08-4F48-934C-8B19F92F376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24887F-C7C7-4347-A816-59D9A07FF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504500-CC9B-4760-97F8-DA7ACAE5AC16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35E968-A405-4943-848D-2CF7D3278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34B1-22D8-4F6D-A318-A6E161E41A5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33CAE-72A8-4067-B6B2-2C9E59503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17FE57-0BD0-4965-9C14-BD090AAC56D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8164EA-8608-41A4-9EFC-8347E4820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6B71BA-6DDD-4D48-94A2-276EB5746EF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925A9C-4C8C-4E78-B412-2DAAF8097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08F6F5-81C7-4491-B0A2-23EE91705FD0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93C7157-A2C1-4FB3-8293-E575AA0DB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96165-00E0-4A1F-B707-E238254764CF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60ADC-73DF-4296-99FF-70B4256DCA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A362-2367-4257-81B0-4A0BFE992702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396D6-9CC0-418A-853D-5A8018A29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E769A-A548-43DE-BBB9-EEA9FDD6AEFD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150D0-1348-4506-B95D-0A4742EF2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828CA-3837-43DC-82E3-38F035B88370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A2EA-14F3-4793-92E6-6BF7BFEFF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C5F50-58E0-4624-88BA-55419544163B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43B3-E314-43DB-9386-7D98925A8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65139-2DF1-483A-8170-EBBA8EBCA53E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437E5-C8E3-4D6B-B481-271969F6F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8CE2A-2659-4A0B-9550-5AEC6A86F50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C87F8-4CD6-46A1-B497-EC7E5D391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B1C9F-E5DD-409B-B0CD-FCD18425A5EE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59C33-D646-40F1-BC2C-E0D16ADB8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02064-26AF-42DF-B424-29DB2E501D5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59EF2-B004-41EC-8838-55491E0BF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A6253-F3F2-491B-92CF-0A0103BEC1C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CC05F-7AB3-48CC-93D6-B640477F0C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89B9A-0698-490B-9E68-D05B6BC107F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F5819-6C85-4841-B7BE-574E97A39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31834-61CB-4AD0-9E61-4C5D8B0DFFC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1F03D-3FEE-4648-8316-CC350A98FB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E95A1-5241-427A-AB91-ED3835DB662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52164-80BD-49E0-93E9-6D1C646CB6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8B303-BD2F-483C-A611-DCCC82F155B4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5449C-EA19-48CD-8D95-0D79F7661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D353A-76F6-4EF6-82C2-8B713009A51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3A1E-4FE9-4D05-A419-E59972F20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83D8A-A348-4406-90DE-247BB9F0C78D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B65D8-2FBF-4429-9515-3E4497B94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C25C5-B8B1-42BA-9A36-05AB68527ED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BB06-FB22-448B-9CF9-B02236AB6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3357C-D374-4EB2-BD12-DCD7381C562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491CE-3A5D-46CB-A075-D55E68EF4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9A9E4-36D0-4A06-B61F-67427135C7D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30536-3B9F-4C1E-B444-7C35D1ECD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5A74D-22C0-478E-BAF0-6376ACCE6CD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27EE1-671D-4221-8082-801E4B641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7C01D-7A0E-481F-B685-E07423CAC31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B0948-67FE-4470-9989-49A8DF079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F750-3BAF-4CCB-B5CC-DE724443E69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2701-07D7-4D41-9C7F-6C0D63188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209EA-4011-4440-9447-BF32210F87C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FAF14-3965-48E3-8A5E-253F02CD2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7FBF9-2B4A-4FA6-88F8-895ADD34A1C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586EC-2655-4A2B-B1C3-FD1AD0070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76B30-92F3-4FDF-B513-BF7948D63728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54986-C069-448A-934A-67AC3EF7C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472DA-54ED-4B13-AE39-679AC001EA28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D5AE-F140-4C9A-B3FF-149FCF2BF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453E7-B803-43BF-B35B-251DC9E5143B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40CAD-75A4-4B79-AF00-2B290DC8D1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6B332-F933-482E-BB31-08CAEDBFB385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9D2F7-1D58-49AD-BB81-1938E0D29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BAD6F-7263-420C-AAFC-8B581780746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4CE7C-D160-4F2A-9D31-6B618ABCD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9E5AF-BBD0-4D9F-8C14-BC3895F6B89E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434A3-E1F9-4F5E-9819-A5C9323BA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32028-53BF-48DD-8BFA-1A921D9E56A5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1C77-BFD5-43CF-80C9-9FCBF4C3A0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B3233-A5A7-40D7-9292-4879761A994E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FEAB1-7CA9-48BA-B75B-67D45A99C1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2CD46-51D7-4A0A-AAD5-31AE5D7C9565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2CA24-9B7E-4DB7-B99E-247538304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8CD2-779E-44A9-925A-F438B33CF54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72939-1FB5-4F4D-9EB9-3635F4777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83867-0D30-4ADD-A4DF-3EA3B5494724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A2D56-29A7-41F9-B103-07E3E75EFF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C0EDD-0A09-430C-8103-94FE7666FA4D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BF88-2DDE-4C16-ADBB-C1BEF3F888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4FA22-3CA1-43F6-AEC9-A6085A20120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A63BB-45E3-4263-9A8D-31A389884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E3706-926F-408F-B13D-4F833440672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B3510-6349-495E-B0EC-50AFD578E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675FC-41F4-4DF3-9239-56C5F4A6C98B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8B125-8F2C-4B9F-A569-AB6194C03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7AD73-28BF-487C-B159-CE384DF98B26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5EAFE-7B25-41B8-A6A0-2BCBB7D01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4A550-931F-4E61-95CF-274CF3BFCB7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F7127-3D81-4618-B14C-A793889A0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5C319-43DC-4CA5-A786-416DAFBC01C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B2F4-74F5-470F-8C18-9C26C82DB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98296-C5BA-4E44-B08C-43A3DA1C9734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E6837-4ECA-4230-9403-88205DB333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BCBA2-D493-46C0-9718-617A693D5BB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8EBA6-392C-4691-8091-DCBA93FFB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9485D-05E8-4CB8-A686-771D0C9D2366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6C365-7CFF-4DE2-8256-0AB5E0D36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32FF7-3DB5-421C-8A95-283903BEC32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E665-4AA3-4F9F-96D9-8625717662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D57B0-9BC6-4CAF-A94B-8E1DB56D4A96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6B9D-0A48-41D0-AF1A-C7B12F4476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E7F6E-7974-4CCA-9F4C-1AA87C067DC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E1DC5-91D4-4801-A629-BC562C0ED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FB0FA-1B16-4305-BEF6-2CA3612EDDB8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4C65-9ADE-49D2-AC4E-5A68737B2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EE15D-6762-45DA-884E-C1FFD8A2A0F0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8A93-E218-4170-BA41-06A5E1CA7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1DEF8-0917-41BF-A493-DEDB640512F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DD48-A9FE-4B04-A3F0-6EA41728B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11BBD-15D9-4738-A76A-FD21D6BC32F4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AC05B-4795-45FC-8499-04033151F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4C795-9379-40A7-A428-5D46EF12A5C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66280-7611-4832-85D6-B06041033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67A40-9463-43A6-AF2C-2D91010A337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24C80-5799-45E3-9CB3-BCFEEEA50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0141B-73D7-43C3-9C72-AE3B80F06D02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DE041-D018-470F-8227-B643D193B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B047-2A0D-4615-B3C9-88871F613154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1A8D8-FE98-48BE-B45D-5EB99D103B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51991-2E45-4AB2-B72E-F6685CF229EF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2F465-15AB-4868-A0D6-7621E202F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CC3C2-1C5D-49A0-86F7-4203AFB79FC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6B8E2-E031-426E-9705-848471237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2048B-8FDE-4123-AFE8-C1AD9D4FF43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589DC-A5E0-47F6-ABA5-B4B5A4AE1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1F8B-2AB4-4F78-93B2-934B8E46B9DD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BF54C-9C90-43D5-9C53-6922F52BA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5DE61-38C0-4BC1-ABF6-5430FE6990B2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BB987-C4C5-40D5-8417-54E57CE80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5D6AE-4A07-4C47-93C7-7DF640B2DA28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8418E-9B52-4324-8C28-480FB8AE1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116CB-F14C-4899-BE61-5362E4A6C76F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20D5B-3283-45DC-977B-3686D94238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06F75-2838-4D95-90A7-E8842C1DBC5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81D22-EC9A-4D04-81C6-DEB09367C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2AFE-37E6-4931-8781-87111328CF0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B0810-3BD1-4B6C-BBF6-B39622C1D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5930-1A92-4BD9-B021-2A42EFF0811D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5FD23-DC9E-475B-95AF-76854C4539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745D6-CCC7-48B8-8CDC-A64D00455EE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68DDC-DC49-4440-9439-71434F7FFE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BD25-EEA4-4BEF-917B-E922C595F07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C5C91-8156-42D9-9E7C-556B3BE27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48F80-1E71-4E7E-A0F9-1F3E9E5E117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B1834-F4CA-46AD-8135-67272090D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7C906-DAE8-406C-B26E-5CC394E36AE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F290-58BD-4CD9-874A-B86964A8E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A2CD4-5CEB-42E8-8D60-4A0F86556AC5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56CBE-ADA7-4765-A3A6-A78BB181A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393D-8161-4697-8D84-EA7AE7B2FA4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42F56-1F4E-4291-9C71-03522BFD8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F00D75-2E70-4B08-80A1-D92B05C15C31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707D85-3CB5-47AC-81DF-1038AFE41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CF00C-7F26-4A3A-A7AA-84BE2DFD4B0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88B2D-C1AF-4DDE-9D70-5F9C56DBC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3CD780-8C59-4828-9B85-059A3F7FA0FB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8C939E-FC6F-428B-8DB7-D9659DDA4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080178-EE02-4E87-9AD0-718319731F7F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262874-DA75-4DA4-A72F-3A9A54C1C0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FBDB97-260F-45D9-A327-82633AFEBE28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7A1CD1-49E9-4F1A-A948-E9F9AE87A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F8DDCB-F26E-4265-BB7D-6BDA80202F3A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2E211B-A7B0-4586-9E12-3257354FE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43E41D-EEE3-40B6-A6FF-0BDEEEA40238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FDD972-DBEB-4FFF-9070-014496DCDF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5E4194-E948-4C92-971B-8EFE8AF1FD5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CC13BB-9242-4B56-B570-241081B07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12A054-194E-4654-8C7C-426BB7428C4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B7417F-1F34-4E56-903A-F98D4CAE5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F9CE84-DD16-4E7B-BC0C-114C3A1C485E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731540-4BF0-4DE9-A394-E415D9CBF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56979F-5531-4535-9E21-8D4CFE480D5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C6FB71-D1C1-497A-8348-A11BC6C00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6DE3B2-52AC-4615-B47F-5C1F4888DC0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BACC31-5523-4E2D-A948-C883C88A0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89DC76-60E1-4734-94BF-C7A7C35930A9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95C016-683E-4338-B3BD-046AFD4DD4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00" r:id="rId1"/>
    <p:sldLayoutId id="2147497501" r:id="rId2"/>
    <p:sldLayoutId id="2147497502" r:id="rId3"/>
    <p:sldLayoutId id="2147497503" r:id="rId4"/>
    <p:sldLayoutId id="2147497504" r:id="rId5"/>
    <p:sldLayoutId id="2147497505" r:id="rId6"/>
    <p:sldLayoutId id="2147497506" r:id="rId7"/>
    <p:sldLayoutId id="2147497507" r:id="rId8"/>
    <p:sldLayoutId id="2147497508" r:id="rId9"/>
    <p:sldLayoutId id="2147497509" r:id="rId10"/>
    <p:sldLayoutId id="214749751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57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B258032-8C38-45FA-B88B-69A5F1E6B9A2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C13A394-921A-4DF6-AED3-1D001358C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20" r:id="rId1"/>
    <p:sldLayoutId id="2147497721" r:id="rId2"/>
    <p:sldLayoutId id="2147497722" r:id="rId3"/>
    <p:sldLayoutId id="2147497723" r:id="rId4"/>
    <p:sldLayoutId id="2147497724" r:id="rId5"/>
    <p:sldLayoutId id="2147497725" r:id="rId6"/>
    <p:sldLayoutId id="2147497726" r:id="rId7"/>
    <p:sldLayoutId id="2147497727" r:id="rId8"/>
    <p:sldLayoutId id="2147497728" r:id="rId9"/>
    <p:sldLayoutId id="2147497729" r:id="rId10"/>
    <p:sldLayoutId id="2147497730" r:id="rId11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3248043-C4B5-469A-B96E-54DFBA651727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CDE528A-DE44-4D04-9253-A67FF8E3DB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31" r:id="rId1"/>
    <p:sldLayoutId id="2147497732" r:id="rId2"/>
    <p:sldLayoutId id="2147497733" r:id="rId3"/>
    <p:sldLayoutId id="2147497734" r:id="rId4"/>
    <p:sldLayoutId id="2147497735" r:id="rId5"/>
    <p:sldLayoutId id="2147497736" r:id="rId6"/>
    <p:sldLayoutId id="2147497737" r:id="rId7"/>
    <p:sldLayoutId id="2147497738" r:id="rId8"/>
    <p:sldLayoutId id="2147497739" r:id="rId9"/>
    <p:sldLayoutId id="2147497740" r:id="rId10"/>
    <p:sldLayoutId id="2147497741" r:id="rId11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887953E-A0EF-4331-AF54-0BF73E8963E5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2990887-6AB2-4D4D-AA59-AE62E760E9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42" r:id="rId1"/>
    <p:sldLayoutId id="2147497743" r:id="rId2"/>
    <p:sldLayoutId id="2147497744" r:id="rId3"/>
    <p:sldLayoutId id="2147497745" r:id="rId4"/>
    <p:sldLayoutId id="2147497746" r:id="rId5"/>
    <p:sldLayoutId id="2147497747" r:id="rId6"/>
    <p:sldLayoutId id="2147497748" r:id="rId7"/>
    <p:sldLayoutId id="2147497749" r:id="rId8"/>
    <p:sldLayoutId id="2147497750" r:id="rId9"/>
    <p:sldLayoutId id="2147497751" r:id="rId10"/>
    <p:sldLayoutId id="2147497752" r:id="rId11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473A2A0-1922-4E77-940D-1BC5631AE186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C832AAB-FF27-4EAC-87F9-DBDEC6C9E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698" r:id="rId1"/>
    <p:sldLayoutId id="2147497699" r:id="rId2"/>
    <p:sldLayoutId id="2147497700" r:id="rId3"/>
    <p:sldLayoutId id="2147497701" r:id="rId4"/>
    <p:sldLayoutId id="2147497702" r:id="rId5"/>
    <p:sldLayoutId id="2147497703" r:id="rId6"/>
    <p:sldLayoutId id="2147497704" r:id="rId7"/>
    <p:sldLayoutId id="2147497705" r:id="rId8"/>
    <p:sldLayoutId id="2147497706" r:id="rId9"/>
    <p:sldLayoutId id="2147497707" r:id="rId10"/>
    <p:sldLayoutId id="2147497708" r:id="rId11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CBE3A8-296F-4DF8-AACC-5B1536763DD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886BEF-6CC4-4387-A5EC-D9C4DEA962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22" r:id="rId1"/>
    <p:sldLayoutId id="2147497523" r:id="rId2"/>
    <p:sldLayoutId id="2147497524" r:id="rId3"/>
    <p:sldLayoutId id="2147497525" r:id="rId4"/>
    <p:sldLayoutId id="2147497526" r:id="rId5"/>
    <p:sldLayoutId id="2147497527" r:id="rId6"/>
    <p:sldLayoutId id="2147497528" r:id="rId7"/>
    <p:sldLayoutId id="2147497529" r:id="rId8"/>
    <p:sldLayoutId id="2147497530" r:id="rId9"/>
    <p:sldLayoutId id="2147497531" r:id="rId10"/>
    <p:sldLayoutId id="214749753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BC9F50-B5C9-4EBD-B6EB-94581C324B33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F24D56-6701-4E0B-B488-D53974312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33" r:id="rId1"/>
    <p:sldLayoutId id="2147497534" r:id="rId2"/>
    <p:sldLayoutId id="2147497535" r:id="rId3"/>
    <p:sldLayoutId id="2147497536" r:id="rId4"/>
    <p:sldLayoutId id="2147497537" r:id="rId5"/>
    <p:sldLayoutId id="2147497538" r:id="rId6"/>
    <p:sldLayoutId id="2147497539" r:id="rId7"/>
    <p:sldLayoutId id="2147497540" r:id="rId8"/>
    <p:sldLayoutId id="2147497541" r:id="rId9"/>
    <p:sldLayoutId id="2147497542" r:id="rId10"/>
    <p:sldLayoutId id="214749754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A69848-3727-4399-A675-415BB032DC28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1E09BE-4227-40D4-9872-817A12C5B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44" r:id="rId1"/>
    <p:sldLayoutId id="2147497545" r:id="rId2"/>
    <p:sldLayoutId id="2147497546" r:id="rId3"/>
    <p:sldLayoutId id="2147497547" r:id="rId4"/>
    <p:sldLayoutId id="2147497548" r:id="rId5"/>
    <p:sldLayoutId id="2147497549" r:id="rId6"/>
    <p:sldLayoutId id="2147497550" r:id="rId7"/>
    <p:sldLayoutId id="2147497551" r:id="rId8"/>
    <p:sldLayoutId id="2147497552" r:id="rId9"/>
    <p:sldLayoutId id="2147497553" r:id="rId10"/>
    <p:sldLayoutId id="214749755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16065E-D436-4C58-A832-1F5BE792360F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53C78C-EF54-4897-B40A-3DCE4FEA1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55" r:id="rId1"/>
    <p:sldLayoutId id="2147497556" r:id="rId2"/>
    <p:sldLayoutId id="2147497557" r:id="rId3"/>
    <p:sldLayoutId id="2147497558" r:id="rId4"/>
    <p:sldLayoutId id="2147497559" r:id="rId5"/>
    <p:sldLayoutId id="2147497560" r:id="rId6"/>
    <p:sldLayoutId id="2147497561" r:id="rId7"/>
    <p:sldLayoutId id="2147497562" r:id="rId8"/>
    <p:sldLayoutId id="2147497563" r:id="rId9"/>
    <p:sldLayoutId id="2147497564" r:id="rId10"/>
    <p:sldLayoutId id="214749756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8C28E6-AEA0-4D54-9524-98A6B3A2A60F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CE540E-3E58-4829-815C-22964A58FB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566" r:id="rId1"/>
    <p:sldLayoutId id="2147497567" r:id="rId2"/>
    <p:sldLayoutId id="2147497568" r:id="rId3"/>
    <p:sldLayoutId id="2147497569" r:id="rId4"/>
    <p:sldLayoutId id="2147497570" r:id="rId5"/>
    <p:sldLayoutId id="2147497571" r:id="rId6"/>
    <p:sldLayoutId id="2147497572" r:id="rId7"/>
    <p:sldLayoutId id="2147497573" r:id="rId8"/>
    <p:sldLayoutId id="2147497574" r:id="rId9"/>
    <p:sldLayoutId id="2147497575" r:id="rId10"/>
    <p:sldLayoutId id="21474975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E6C9B1-1C8E-41D1-B945-AB8E32037B9C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AEE063-945E-44CF-8CCA-A6DE7481D2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610" r:id="rId1"/>
    <p:sldLayoutId id="2147497611" r:id="rId2"/>
    <p:sldLayoutId id="2147497612" r:id="rId3"/>
    <p:sldLayoutId id="2147497613" r:id="rId4"/>
    <p:sldLayoutId id="2147497614" r:id="rId5"/>
    <p:sldLayoutId id="2147497615" r:id="rId6"/>
    <p:sldLayoutId id="2147497616" r:id="rId7"/>
    <p:sldLayoutId id="2147497617" r:id="rId8"/>
    <p:sldLayoutId id="2147497618" r:id="rId9"/>
    <p:sldLayoutId id="2147497619" r:id="rId10"/>
    <p:sldLayoutId id="214749762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8030DE2-BB3A-4E20-888D-51E39FB7C3CF}" type="datetimeFigureOut">
              <a:rPr lang="ru-RU"/>
              <a:pPr>
                <a:defRPr/>
              </a:pPr>
              <a:t>25.07.2016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BFC388C-0C00-4D57-8DBF-E6F924310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09" r:id="rId1"/>
    <p:sldLayoutId id="2147497710" r:id="rId2"/>
    <p:sldLayoutId id="2147497711" r:id="rId3"/>
    <p:sldLayoutId id="2147497712" r:id="rId4"/>
    <p:sldLayoutId id="2147497713" r:id="rId5"/>
    <p:sldLayoutId id="2147497714" r:id="rId6"/>
    <p:sldLayoutId id="2147497715" r:id="rId7"/>
    <p:sldLayoutId id="2147497716" r:id="rId8"/>
    <p:sldLayoutId id="2147497717" r:id="rId9"/>
    <p:sldLayoutId id="2147497718" r:id="rId10"/>
    <p:sldLayoutId id="2147497719" r:id="rId11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1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1538" y="1571612"/>
            <a:ext cx="7072362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+mn-cs"/>
              </a:rPr>
              <a:t>ОТЧЕТ Тацинского сельского поселения </a:t>
            </a:r>
            <a:endParaRPr lang="ru-RU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+mn-cs"/>
              </a:rPr>
              <a:t>ЗА 2015 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+mn-cs"/>
              </a:rPr>
              <a:t>год</a:t>
            </a:r>
            <a:endParaRPr lang="ru-RU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ctrTitle"/>
          </p:nvPr>
        </p:nvSpPr>
        <p:spPr>
          <a:xfrm>
            <a:off x="323850" y="4365625"/>
            <a:ext cx="4159250" cy="1150938"/>
          </a:xfrm>
        </p:spPr>
        <p:txBody>
          <a:bodyPr/>
          <a:lstStyle/>
          <a:p>
            <a:r>
              <a:rPr lang="ru-RU" sz="2400" smtClean="0"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sz="2400" smtClean="0">
                <a:latin typeface="Times New Roman" pitchFamily="16" charset="0"/>
                <a:cs typeface="Times New Roman" pitchFamily="16" charset="0"/>
              </a:rPr>
            </a:br>
            <a:r>
              <a:rPr lang="ru-RU" sz="2400" smtClean="0"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sz="2400" smtClean="0">
                <a:latin typeface="Times New Roman" pitchFamily="16" charset="0"/>
                <a:cs typeface="Times New Roman" pitchFamily="16" charset="0"/>
              </a:rPr>
            </a:br>
            <a:r>
              <a:rPr lang="ru-RU" sz="2400" smtClean="0"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sz="2400" smtClean="0">
                <a:latin typeface="Times New Roman" pitchFamily="16" charset="0"/>
                <a:cs typeface="Times New Roman" pitchFamily="16" charset="0"/>
              </a:rPr>
            </a:br>
            <a:r>
              <a:rPr lang="ru-RU" sz="2400" b="1" smtClean="0">
                <a:latin typeface="Times New Roman" pitchFamily="16" charset="0"/>
                <a:cs typeface="Times New Roman" pitchFamily="16" charset="0"/>
              </a:rPr>
              <a:t>На территории находится 13 сельскохозяйственных предприятий</a:t>
            </a:r>
            <a:br>
              <a:rPr lang="ru-RU" sz="2400" b="1" smtClean="0">
                <a:latin typeface="Times New Roman" pitchFamily="16" charset="0"/>
                <a:cs typeface="Times New Roman" pitchFamily="16" charset="0"/>
              </a:rPr>
            </a:br>
            <a:r>
              <a:rPr lang="ru-RU" sz="2400" smtClean="0">
                <a:latin typeface="Times New Roman" pitchFamily="16" charset="0"/>
                <a:cs typeface="Times New Roman" pitchFamily="16" charset="0"/>
              </a:rPr>
              <a:t/>
            </a:r>
            <a:br>
              <a:rPr lang="ru-RU" sz="2400" smtClean="0">
                <a:latin typeface="Times New Roman" pitchFamily="16" charset="0"/>
                <a:cs typeface="Times New Roman" pitchFamily="16" charset="0"/>
              </a:rPr>
            </a:br>
            <a:endParaRPr lang="ru-RU" smtClean="0"/>
          </a:p>
        </p:txBody>
      </p:sp>
      <p:sp>
        <p:nvSpPr>
          <p:cNvPr id="921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83100" y="854075"/>
            <a:ext cx="4445000" cy="2622550"/>
          </a:xfrm>
        </p:spPr>
        <p:txBody>
          <a:bodyPr/>
          <a:lstStyle/>
          <a:p>
            <a:r>
              <a:rPr lang="ru-RU" sz="2800" b="1" smtClean="0">
                <a:solidFill>
                  <a:srgbClr val="2A7505"/>
                </a:solidFill>
              </a:rPr>
              <a:t>Общая площадь обрабатываемых земель сельскохозяйственного назначения  - 11.7тыс</a:t>
            </a:r>
            <a:r>
              <a:rPr lang="ru-RU" b="1" smtClean="0">
                <a:solidFill>
                  <a:srgbClr val="2A7505"/>
                </a:solidFill>
              </a:rPr>
              <a:t>. га.</a:t>
            </a:r>
          </a:p>
        </p:txBody>
      </p:sp>
      <p:pic>
        <p:nvPicPr>
          <p:cNvPr id="92164" name="Picture 6" descr="C:\Users\Администрация\Desktop\Документы 2015\Фото 2015\сель хоз\IMG_37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1000125"/>
            <a:ext cx="438467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6" descr="C:\Users\Администрация\Desktop\Документы 2015\Фото 2015\сель хоз\IMG_37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571875"/>
            <a:ext cx="44291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Расходы Тацинского поселения</a:t>
            </a:r>
          </a:p>
        </p:txBody>
      </p:sp>
      <p:pic>
        <p:nvPicPr>
          <p:cNvPr id="962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5450" y="3825875"/>
            <a:ext cx="2908300" cy="2005013"/>
          </a:xfrm>
          <a:noFill/>
        </p:spPr>
      </p:pic>
      <p:sp>
        <p:nvSpPr>
          <p:cNvPr id="9" name="PubPieSlice"/>
          <p:cNvSpPr>
            <a:spLocks noEditPoints="1" noChangeArrowheads="1"/>
          </p:cNvSpPr>
          <p:nvPr/>
        </p:nvSpPr>
        <p:spPr bwMode="gray">
          <a:xfrm rot="19868936">
            <a:off x="247650" y="1682750"/>
            <a:ext cx="6227763" cy="4271963"/>
          </a:xfrm>
          <a:custGeom>
            <a:avLst/>
            <a:gdLst>
              <a:gd name="G0" fmla="+- 0 0 0"/>
              <a:gd name="G1" fmla="sin 10800 -6234804"/>
              <a:gd name="G2" fmla="cos 10800 -6234804"/>
              <a:gd name="G3" fmla="sin 10800 -8874660"/>
              <a:gd name="G4" fmla="cos 10800 -887466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9833 w 21600"/>
              <a:gd name="T1" fmla="*/ 43 h 21600"/>
              <a:gd name="T2" fmla="*/ 10800 w 21600"/>
              <a:gd name="T3" fmla="*/ 10800 h 21600"/>
              <a:gd name="T4" fmla="*/ 3107 w 21600"/>
              <a:gd name="T5" fmla="*/ 321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9833" y="43"/>
                </a:moveTo>
                <a:cubicBezTo>
                  <a:pt x="7286" y="272"/>
                  <a:pt x="4902" y="1397"/>
                  <a:pt x="3107" y="3218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46000">
                <a:srgbClr val="006699"/>
              </a:gs>
              <a:gs pos="100000">
                <a:srgbClr val="33CCCC">
                  <a:gamma/>
                  <a:shade val="48627"/>
                  <a:invGamma/>
                </a:srgbClr>
              </a:gs>
            </a:gsLst>
            <a:lin ang="2700000" scaled="1"/>
          </a:gradFill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10" name="PubPieSlice"/>
          <p:cNvSpPr>
            <a:spLocks noEditPoints="1" noChangeArrowheads="1"/>
          </p:cNvSpPr>
          <p:nvPr/>
        </p:nvSpPr>
        <p:spPr bwMode="gray">
          <a:xfrm rot="19868936">
            <a:off x="963613" y="1633538"/>
            <a:ext cx="6156325" cy="4292600"/>
          </a:xfrm>
          <a:custGeom>
            <a:avLst/>
            <a:gdLst>
              <a:gd name="G0" fmla="+- 0 0 0"/>
              <a:gd name="G1" fmla="sin 10800 -3698753"/>
              <a:gd name="G2" fmla="cos 10800 -3698753"/>
              <a:gd name="G3" fmla="sin 10800 -6217412"/>
              <a:gd name="G4" fmla="cos 10800 -6217412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6770 w 21600"/>
              <a:gd name="T1" fmla="*/ 1800 h 21600"/>
              <a:gd name="T2" fmla="*/ 10800 w 21600"/>
              <a:gd name="T3" fmla="*/ 10800 h 21600"/>
              <a:gd name="T4" fmla="*/ 9883 w 21600"/>
              <a:gd name="T5" fmla="*/ 3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6769" y="1800"/>
                </a:moveTo>
                <a:cubicBezTo>
                  <a:pt x="15000" y="626"/>
                  <a:pt x="12923" y="0"/>
                  <a:pt x="10800" y="0"/>
                </a:cubicBezTo>
                <a:cubicBezTo>
                  <a:pt x="10493" y="-1"/>
                  <a:pt x="10188" y="13"/>
                  <a:pt x="9883" y="38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49000">
                <a:schemeClr val="accent6"/>
              </a:gs>
              <a:gs pos="100000">
                <a:srgbClr val="A0C33D"/>
              </a:gs>
            </a:gsLst>
            <a:lin ang="18900000" scaled="1"/>
          </a:gradFill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11" name="PubPieSlice"/>
          <p:cNvSpPr>
            <a:spLocks noEditPoints="1" noChangeArrowheads="1"/>
          </p:cNvSpPr>
          <p:nvPr/>
        </p:nvSpPr>
        <p:spPr bwMode="gray">
          <a:xfrm rot="19859051">
            <a:off x="1477963" y="1804988"/>
            <a:ext cx="6154737" cy="4275137"/>
          </a:xfrm>
          <a:custGeom>
            <a:avLst/>
            <a:gdLst>
              <a:gd name="G0" fmla="+- 0 0 0"/>
              <a:gd name="G1" fmla="sin 10800 -690829"/>
              <a:gd name="G2" fmla="cos 10800 -690829"/>
              <a:gd name="G3" fmla="sin 10800 -3751415"/>
              <a:gd name="G4" fmla="cos 10800 -3751415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21417 w 21600"/>
              <a:gd name="T1" fmla="*/ 8824 h 21600"/>
              <a:gd name="T2" fmla="*/ 10800 w 21600"/>
              <a:gd name="T3" fmla="*/ 10800 h 21600"/>
              <a:gd name="T4" fmla="*/ 16643 w 21600"/>
              <a:gd name="T5" fmla="*/ 1717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21417" y="8823"/>
                </a:moveTo>
                <a:cubicBezTo>
                  <a:pt x="20873" y="5898"/>
                  <a:pt x="19145" y="3327"/>
                  <a:pt x="16642" y="1717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65000">
                <a:srgbClr val="7030A0"/>
              </a:gs>
              <a:gs pos="100000">
                <a:srgbClr val="B58DEF">
                  <a:gamma/>
                  <a:shade val="81961"/>
                  <a:invGamma/>
                </a:srgbClr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12" name="PubPieSlice"/>
          <p:cNvSpPr>
            <a:spLocks noEditPoints="1" noChangeArrowheads="1"/>
          </p:cNvSpPr>
          <p:nvPr/>
        </p:nvSpPr>
        <p:spPr bwMode="gray">
          <a:xfrm rot="19868936">
            <a:off x="1770063" y="1954213"/>
            <a:ext cx="6156325" cy="4303712"/>
          </a:xfrm>
          <a:custGeom>
            <a:avLst/>
            <a:gdLst>
              <a:gd name="G0" fmla="+- 0 0 0"/>
              <a:gd name="G1" fmla="sin 10800 2920378"/>
              <a:gd name="G2" fmla="cos 10800 2920378"/>
              <a:gd name="G3" fmla="sin 10800 -698513"/>
              <a:gd name="G4" fmla="cos 10800 -698513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8494 w 21600"/>
              <a:gd name="T1" fmla="*/ 18378 h 21600"/>
              <a:gd name="T2" fmla="*/ 10800 w 21600"/>
              <a:gd name="T3" fmla="*/ 10800 h 21600"/>
              <a:gd name="T4" fmla="*/ 21413 w 21600"/>
              <a:gd name="T5" fmla="*/ 8802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8494" y="18378"/>
                </a:moveTo>
                <a:cubicBezTo>
                  <a:pt x="20484" y="16358"/>
                  <a:pt x="21600" y="13635"/>
                  <a:pt x="21600" y="10800"/>
                </a:cubicBezTo>
                <a:cubicBezTo>
                  <a:pt x="21600" y="10129"/>
                  <a:pt x="21537" y="9460"/>
                  <a:pt x="21413" y="8801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70000">
                <a:srgbClr val="00B050"/>
              </a:gs>
              <a:gs pos="100000">
                <a:srgbClr val="6699FF"/>
              </a:gs>
            </a:gsLst>
            <a:lin ang="18900000" scaled="1"/>
          </a:gradFill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13" name="PubPieSlice"/>
          <p:cNvSpPr>
            <a:spLocks noEditPoints="1" noChangeArrowheads="1"/>
          </p:cNvSpPr>
          <p:nvPr/>
        </p:nvSpPr>
        <p:spPr bwMode="gray">
          <a:xfrm rot="19868936">
            <a:off x="1770063" y="2054225"/>
            <a:ext cx="6156325" cy="4305300"/>
          </a:xfrm>
          <a:custGeom>
            <a:avLst/>
            <a:gdLst>
              <a:gd name="G0" fmla="+- 0 0 0"/>
              <a:gd name="G1" fmla="sin 10800 5800715"/>
              <a:gd name="G2" fmla="cos 10800 5800715"/>
              <a:gd name="G3" fmla="sin 10800 2898879"/>
              <a:gd name="G4" fmla="cos 10800 2898879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1080 w 21600"/>
              <a:gd name="T1" fmla="*/ 21596 h 21600"/>
              <a:gd name="T2" fmla="*/ 10800 w 21600"/>
              <a:gd name="T3" fmla="*/ 10800 h 21600"/>
              <a:gd name="T4" fmla="*/ 18538 w 21600"/>
              <a:gd name="T5" fmla="*/ 18333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1080" y="21596"/>
                </a:moveTo>
                <a:cubicBezTo>
                  <a:pt x="13896" y="21523"/>
                  <a:pt x="16573" y="20352"/>
                  <a:pt x="18538" y="18333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37000">
                <a:srgbClr val="FF0000"/>
              </a:gs>
              <a:gs pos="100000">
                <a:srgbClr val="33CCCC"/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14" name="PubPieSlice"/>
          <p:cNvSpPr>
            <a:spLocks noEditPoints="1" noChangeArrowheads="1"/>
          </p:cNvSpPr>
          <p:nvPr/>
        </p:nvSpPr>
        <p:spPr bwMode="gray">
          <a:xfrm rot="19868936">
            <a:off x="1508125" y="2214563"/>
            <a:ext cx="6140450" cy="4252912"/>
          </a:xfrm>
          <a:custGeom>
            <a:avLst/>
            <a:gdLst>
              <a:gd name="G0" fmla="+- 0 0 0"/>
              <a:gd name="G1" fmla="sin 10800 8282286"/>
              <a:gd name="G2" fmla="cos 10800 8282286"/>
              <a:gd name="G3" fmla="sin 10800 5529217"/>
              <a:gd name="G4" fmla="cos 10800 5529217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4394 w 21600"/>
              <a:gd name="T1" fmla="*/ 19495 h 21600"/>
              <a:gd name="T2" fmla="*/ 10800 w 21600"/>
              <a:gd name="T3" fmla="*/ 10800 h 21600"/>
              <a:gd name="T4" fmla="*/ 11859 w 21600"/>
              <a:gd name="T5" fmla="*/ 21547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4393" y="19495"/>
                </a:moveTo>
                <a:cubicBezTo>
                  <a:pt x="6249" y="20862"/>
                  <a:pt x="8494" y="21600"/>
                  <a:pt x="10800" y="21600"/>
                </a:cubicBezTo>
                <a:cubicBezTo>
                  <a:pt x="11153" y="21599"/>
                  <a:pt x="11507" y="21582"/>
                  <a:pt x="11859" y="21547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25000">
                <a:schemeClr val="accent2">
                  <a:lumMod val="75000"/>
                </a:schemeClr>
              </a:gs>
              <a:gs pos="100000">
                <a:srgbClr val="99CC00"/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19" name="Text Box 47"/>
          <p:cNvSpPr txBox="1">
            <a:spLocks noChangeArrowheads="1"/>
          </p:cNvSpPr>
          <p:nvPr/>
        </p:nvSpPr>
        <p:spPr bwMode="black">
          <a:xfrm>
            <a:off x="3203575" y="3741738"/>
            <a:ext cx="2670175" cy="523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91804,2 </a:t>
            </a:r>
            <a:r>
              <a:rPr lang="ru-RU" sz="28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т.р</a:t>
            </a:r>
            <a:r>
              <a:rPr lang="ru-RU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42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76417">
            <a:off x="2141538" y="3932238"/>
            <a:ext cx="18954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gray">
          <a:xfrm>
            <a:off x="5873750" y="3133725"/>
            <a:ext cx="2874963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FFFFFF"/>
                </a:solidFill>
              </a:rPr>
              <a:t>Общегосударственные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FFFFFF"/>
                </a:solidFill>
              </a:rPr>
              <a:t> вопросы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FFFFFF"/>
                </a:solidFill>
              </a:rPr>
              <a:t>8 </a:t>
            </a:r>
            <a:r>
              <a:rPr lang="ru-RU" sz="2400" b="1" kern="0" dirty="0" smtClean="0">
                <a:solidFill>
                  <a:srgbClr val="FFFFFF"/>
                </a:solidFill>
              </a:rPr>
              <a:t>608,8 </a:t>
            </a:r>
            <a:r>
              <a:rPr lang="ru-RU" sz="2400" b="1" kern="0" dirty="0" err="1">
                <a:solidFill>
                  <a:srgbClr val="FFFFFF"/>
                </a:solidFill>
              </a:rPr>
              <a:t>т.р</a:t>
            </a:r>
            <a:r>
              <a:rPr lang="ru-RU" b="1" kern="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6269" name="Text Box 14"/>
          <p:cNvSpPr txBox="1">
            <a:spLocks noChangeArrowheads="1"/>
          </p:cNvSpPr>
          <p:nvPr/>
        </p:nvSpPr>
        <p:spPr bwMode="gray">
          <a:xfrm>
            <a:off x="309563" y="4149725"/>
            <a:ext cx="2903537" cy="73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Национальная оборона</a:t>
            </a:r>
          </a:p>
          <a:p>
            <a:r>
              <a:rPr lang="ru-RU" sz="2400" b="1" dirty="0" smtClean="0">
                <a:solidFill>
                  <a:srgbClr val="FFFFFF"/>
                </a:solidFill>
              </a:rPr>
              <a:t>329,5 </a:t>
            </a:r>
            <a:r>
              <a:rPr lang="ru-RU" sz="2400" b="1" dirty="0" err="1">
                <a:solidFill>
                  <a:srgbClr val="FFFFFF"/>
                </a:solidFill>
              </a:rPr>
              <a:t>т.р</a:t>
            </a:r>
            <a:r>
              <a:rPr lang="ru-RU" sz="2400" b="1" dirty="0">
                <a:solidFill>
                  <a:srgbClr val="FFFFFF"/>
                </a:solidFill>
              </a:rPr>
              <a:t>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6270" name="Text Box 13"/>
          <p:cNvSpPr txBox="1">
            <a:spLocks noChangeArrowheads="1"/>
          </p:cNvSpPr>
          <p:nvPr/>
        </p:nvSpPr>
        <p:spPr bwMode="gray">
          <a:xfrm>
            <a:off x="2889250" y="1611313"/>
            <a:ext cx="1992853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Национальная  </a:t>
            </a:r>
          </a:p>
          <a:p>
            <a:r>
              <a:rPr lang="ru-RU" b="1" dirty="0">
                <a:solidFill>
                  <a:srgbClr val="FFFFFF"/>
                </a:solidFill>
              </a:rPr>
              <a:t>безопасность </a:t>
            </a:r>
          </a:p>
          <a:p>
            <a:r>
              <a:rPr lang="ru-RU" sz="2400" b="1" dirty="0" smtClean="0">
                <a:solidFill>
                  <a:srgbClr val="FFFFFF"/>
                </a:solidFill>
              </a:rPr>
              <a:t>1144,1 </a:t>
            </a:r>
            <a:r>
              <a:rPr lang="ru-RU" sz="2400" b="1" dirty="0" err="1">
                <a:solidFill>
                  <a:srgbClr val="FFFFFF"/>
                </a:solidFill>
              </a:rPr>
              <a:t>т.р</a:t>
            </a:r>
            <a:r>
              <a:rPr lang="ru-RU" sz="2400" b="1" dirty="0">
                <a:solidFill>
                  <a:srgbClr val="FFFFFF"/>
                </a:solidFill>
              </a:rPr>
              <a:t>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6271" name="Text Box 13"/>
          <p:cNvSpPr txBox="1">
            <a:spLocks noChangeArrowheads="1"/>
          </p:cNvSpPr>
          <p:nvPr/>
        </p:nvSpPr>
        <p:spPr bwMode="gray">
          <a:xfrm>
            <a:off x="5848350" y="4581525"/>
            <a:ext cx="2724150" cy="73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Социальная политика</a:t>
            </a:r>
          </a:p>
          <a:p>
            <a:r>
              <a:rPr lang="ru-RU" sz="2400" b="1" dirty="0" smtClean="0">
                <a:solidFill>
                  <a:srgbClr val="FFFFFF"/>
                </a:solidFill>
              </a:rPr>
              <a:t>352,5 </a:t>
            </a:r>
            <a:r>
              <a:rPr lang="ru-RU" sz="2400" b="1" dirty="0" err="1">
                <a:solidFill>
                  <a:srgbClr val="FFFFFF"/>
                </a:solidFill>
              </a:rPr>
              <a:t>т.р</a:t>
            </a:r>
            <a:r>
              <a:rPr lang="ru-RU" sz="2400" b="1" dirty="0">
                <a:solidFill>
                  <a:srgbClr val="FFFFFF"/>
                </a:solidFill>
              </a:rPr>
              <a:t>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6272" name="Text Box 13"/>
          <p:cNvSpPr txBox="1">
            <a:spLocks noChangeArrowheads="1"/>
          </p:cNvSpPr>
          <p:nvPr/>
        </p:nvSpPr>
        <p:spPr bwMode="gray">
          <a:xfrm>
            <a:off x="2273300" y="5508625"/>
            <a:ext cx="1778244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Культура</a:t>
            </a:r>
          </a:p>
          <a:p>
            <a:r>
              <a:rPr lang="ru-RU" sz="2400" b="1" dirty="0" smtClean="0">
                <a:solidFill>
                  <a:srgbClr val="FFFFFF"/>
                </a:solidFill>
              </a:rPr>
              <a:t>4359,0 </a:t>
            </a:r>
            <a:r>
              <a:rPr lang="ru-RU" sz="2400" b="1" dirty="0" err="1">
                <a:solidFill>
                  <a:srgbClr val="FFFFFF"/>
                </a:solidFill>
              </a:rPr>
              <a:t>т.р</a:t>
            </a:r>
            <a:r>
              <a:rPr lang="ru-RU" sz="2400" b="1" dirty="0">
                <a:solidFill>
                  <a:srgbClr val="FFFFFF"/>
                </a:solidFill>
              </a:rPr>
              <a:t>.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6273" name="Text Box 13"/>
          <p:cNvSpPr txBox="1">
            <a:spLocks noChangeArrowheads="1"/>
          </p:cNvSpPr>
          <p:nvPr/>
        </p:nvSpPr>
        <p:spPr bwMode="gray">
          <a:xfrm>
            <a:off x="4992688" y="1557338"/>
            <a:ext cx="4187825" cy="10144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Жилищно- коммунальное</a:t>
            </a:r>
          </a:p>
          <a:p>
            <a:r>
              <a:rPr lang="ru-RU" b="1" dirty="0">
                <a:solidFill>
                  <a:srgbClr val="FFFFFF"/>
                </a:solidFill>
              </a:rPr>
              <a:t> хозяйство </a:t>
            </a:r>
          </a:p>
          <a:p>
            <a:r>
              <a:rPr lang="ru-RU" sz="2400" b="1" dirty="0" smtClean="0">
                <a:solidFill>
                  <a:srgbClr val="FFFFFF"/>
                </a:solidFill>
              </a:rPr>
              <a:t>73928,8 </a:t>
            </a:r>
            <a:r>
              <a:rPr lang="ru-RU" sz="2400" b="1" dirty="0" err="1">
                <a:solidFill>
                  <a:srgbClr val="FFFFFF"/>
                </a:solidFill>
              </a:rPr>
              <a:t>т.р</a:t>
            </a:r>
            <a:r>
              <a:rPr lang="ru-RU" sz="2400" b="1" dirty="0">
                <a:solidFill>
                  <a:srgbClr val="FFFFFF"/>
                </a:solidFill>
              </a:rPr>
              <a:t>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6274" name="Text Box 13"/>
          <p:cNvSpPr txBox="1">
            <a:spLocks noChangeArrowheads="1"/>
          </p:cNvSpPr>
          <p:nvPr/>
        </p:nvSpPr>
        <p:spPr bwMode="gray">
          <a:xfrm>
            <a:off x="1042584" y="2417763"/>
            <a:ext cx="1672445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Дорожное </a:t>
            </a:r>
          </a:p>
          <a:p>
            <a:pPr algn="ctr"/>
            <a:r>
              <a:rPr lang="ru-RU" b="1" dirty="0">
                <a:solidFill>
                  <a:srgbClr val="FFFFFF"/>
                </a:solidFill>
              </a:rPr>
              <a:t>Хозяйство </a:t>
            </a:r>
          </a:p>
          <a:p>
            <a:pPr algn="ctr"/>
            <a:r>
              <a:rPr lang="ru-RU" sz="2400" b="1" dirty="0" smtClean="0">
                <a:solidFill>
                  <a:srgbClr val="FFFFFF"/>
                </a:solidFill>
              </a:rPr>
              <a:t>2831,9 </a:t>
            </a:r>
            <a:r>
              <a:rPr lang="ru-RU" sz="2400" b="1" dirty="0" err="1">
                <a:solidFill>
                  <a:srgbClr val="FFFFFF"/>
                </a:solidFill>
              </a:rPr>
              <a:t>т.р</a:t>
            </a:r>
            <a:r>
              <a:rPr lang="ru-RU" b="1" dirty="0">
                <a:solidFill>
                  <a:srgbClr val="FFFFFF"/>
                </a:solidFill>
              </a:rPr>
              <a:t>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6275" name="Text Box 13"/>
          <p:cNvSpPr txBox="1">
            <a:spLocks noChangeArrowheads="1"/>
          </p:cNvSpPr>
          <p:nvPr/>
        </p:nvSpPr>
        <p:spPr bwMode="gray">
          <a:xfrm>
            <a:off x="4122738" y="5370513"/>
            <a:ext cx="1521763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Массовый </a:t>
            </a:r>
          </a:p>
          <a:p>
            <a:r>
              <a:rPr lang="ru-RU" b="1" dirty="0">
                <a:solidFill>
                  <a:srgbClr val="FFFFFF"/>
                </a:solidFill>
              </a:rPr>
              <a:t>спорт</a:t>
            </a:r>
          </a:p>
          <a:p>
            <a:r>
              <a:rPr lang="ru-RU" sz="2400" b="1" dirty="0" smtClean="0">
                <a:solidFill>
                  <a:srgbClr val="FFFFFF"/>
                </a:solidFill>
              </a:rPr>
              <a:t>249,6 </a:t>
            </a:r>
            <a:r>
              <a:rPr lang="ru-RU" sz="2400" b="1" dirty="0" err="1">
                <a:solidFill>
                  <a:srgbClr val="FFFFFF"/>
                </a:solidFill>
              </a:rPr>
              <a:t>т.р</a:t>
            </a:r>
            <a:r>
              <a:rPr lang="ru-RU" sz="2400" b="1" dirty="0">
                <a:solidFill>
                  <a:srgbClr val="FFFFFF"/>
                </a:solidFill>
              </a:rPr>
              <a:t>.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4860031" cy="5400452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Муниципальная  </a:t>
            </a: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программы Тацинского сельского поселения 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«</a:t>
            </a: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Обеспечение качественными жилищно-коммунальными услугами населения Тацинского поселения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» </a:t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1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/>
            </a:r>
            <a:br>
              <a:rPr lang="ru-RU" sz="1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всего  затрат: 2 626 тыс. руб. </a:t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из них :</a:t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-оплата уличного освещения -1 800 тыс. руб.</a:t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-ремонт уличного освещения </a:t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n-ea"/>
                <a:cs typeface="Arial" charset="0"/>
              </a:rPr>
              <a:t>370,0 тыс. руб.</a:t>
            </a: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97283" name="Picture 2" descr="C:\Users\Администрация\Desktop\фото 2014\свет и водосток\IMG_20150202_1056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1071563"/>
            <a:ext cx="3500438" cy="55594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2"/>
          <p:cNvSpPr>
            <a:spLocks noGrp="1"/>
          </p:cNvSpPr>
          <p:nvPr>
            <p:ph type="title"/>
          </p:nvPr>
        </p:nvSpPr>
        <p:spPr>
          <a:xfrm>
            <a:off x="179512" y="1341438"/>
            <a:ext cx="4608388" cy="4248150"/>
          </a:xfrm>
          <a:extLst/>
        </p:spPr>
        <p:txBody>
          <a:bodyPr/>
          <a:lstStyle/>
          <a:p>
            <a:pPr algn="l"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Приобретено оборудования  </a:t>
            </a: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всего  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на сумму : </a:t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	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	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haroni" pitchFamily="2" charset="-79"/>
              </a:rPr>
              <a:t>455,7 </a:t>
            </a: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тыс. руб. 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из </a:t>
            </a: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них :</a:t>
            </a:r>
            <a:b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 светильников 39 штук на </a:t>
            </a:r>
            <a:r>
              <a:rPr lang="ru-RU" sz="1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сумму 62,3 тыс. руб.</a:t>
            </a:r>
            <a:br>
              <a:rPr lang="ru-RU" sz="1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 ламп накаливания 343 </a:t>
            </a:r>
            <a:r>
              <a:rPr lang="ru-RU" sz="1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штуки на  сумму 63,8 </a:t>
            </a:r>
            <a:r>
              <a:rPr lang="ru-RU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тыс. руб</a:t>
            </a:r>
            <a:r>
              <a:rPr lang="ru-RU" sz="1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.</a:t>
            </a:r>
            <a:br>
              <a:rPr lang="ru-RU" sz="1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1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-ремонт освещения мемориала «Прорыв» 175,0 тысяч рублей</a:t>
            </a:r>
            <a:r>
              <a:rPr lang="ru-RU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1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endParaRPr lang="ru-RU" sz="1800" dirty="0" smtClean="0"/>
          </a:p>
        </p:txBody>
      </p:sp>
      <p:pic>
        <p:nvPicPr>
          <p:cNvPr id="98307" name="Picture 4" descr="C:\Users\Администрация\Desktop\Документы 2015\Фото 2015\фото к отчету\IMG_37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4048" y="1121160"/>
            <a:ext cx="3816424" cy="267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56" y="3573017"/>
            <a:ext cx="405744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>
          <a:xfrm>
            <a:off x="-180528" y="2132856"/>
            <a:ext cx="4175125" cy="3311525"/>
          </a:xfrm>
          <a:extLst/>
        </p:spPr>
        <p:txBody>
          <a:bodyPr/>
          <a:lstStyle/>
          <a:p>
            <a:pPr>
              <a:defRPr/>
            </a:pP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Муниципальная  программы Тацинского сельского поселения 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4000" b="1" dirty="0" smtClean="0">
                <a:solidFill>
                  <a:srgbClr val="7030A0"/>
                </a:solidFill>
              </a:rPr>
              <a:t>«Развитие транспортной системы»</a:t>
            </a:r>
            <a:br>
              <a:rPr lang="ru-RU" sz="4000" b="1" dirty="0" smtClean="0">
                <a:solidFill>
                  <a:srgbClr val="7030A0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всего запланировано</a:t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2 556 </a:t>
            </a:r>
            <a:r>
              <a: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тыс. руб. </a:t>
            </a:r>
            <a:br>
              <a: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</a:br>
            <a:endParaRPr lang="ru-RU" sz="2800" dirty="0" smtClean="0"/>
          </a:p>
        </p:txBody>
      </p:sp>
      <p:pic>
        <p:nvPicPr>
          <p:cNvPr id="100355" name="Picture 4" descr="C:\Users\Администрация\Desktop\Документы 2015\Фото 2015\Дороги\IMG_09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43313" y="1428750"/>
            <a:ext cx="5292725" cy="4500563"/>
          </a:xfr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Содержимое 2"/>
          <p:cNvSpPr>
            <a:spLocks noGrp="1"/>
          </p:cNvSpPr>
          <p:nvPr>
            <p:ph idx="1"/>
          </p:nvPr>
        </p:nvSpPr>
        <p:spPr>
          <a:xfrm>
            <a:off x="323528" y="1628800"/>
            <a:ext cx="4032448" cy="4968551"/>
          </a:xfrm>
          <a:extLst/>
        </p:spPr>
        <p:txBody>
          <a:bodyPr/>
          <a:lstStyle/>
          <a:p>
            <a:pPr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Ямочный ремонт дорог местного значения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	</a:t>
            </a: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-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сумма затрат -1422,0 тыс. руб.</a:t>
            </a:r>
          </a:p>
          <a:p>
            <a:pPr marL="0" indent="0">
              <a:buFont typeface="Arial" charset="0"/>
              <a:buNone/>
              <a:defRPr/>
            </a:pP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Планировка и </a:t>
            </a:r>
            <a:r>
              <a:rPr lang="ru-RU" sz="20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грейдирование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 дорог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 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сумма </a:t>
            </a: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затрат 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- 200,0 </a:t>
            </a: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тыс. руб.</a:t>
            </a:r>
          </a:p>
          <a:p>
            <a:pPr marL="0" indent="0">
              <a:buFont typeface="Arial" charset="0"/>
              <a:buNone/>
              <a:defRPr/>
            </a:pP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>
              <a:defRPr/>
            </a:pP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1379" name="Picture 4" descr="C:\Users\Администрация\Desktop\Документы 2015\Фото 2015\Дороги\IMG_1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928688"/>
            <a:ext cx="4643437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5" descr="C:\Users\Администрация\Desktop\Документы 2015\Фото 2015\Дороги\IMG_09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3714750"/>
            <a:ext cx="4572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1412776"/>
            <a:ext cx="4032448" cy="496855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Зимнее содержание дорог местного значения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	</a:t>
            </a:r>
          </a:p>
          <a:p>
            <a:pPr marL="0" indent="0" algn="ctr">
              <a:buFont typeface="Arial" charset="0"/>
              <a:buNone/>
              <a:defRPr/>
            </a:pP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 marL="0" indent="0" algn="ctr">
              <a:buFont typeface="Arial" charset="0"/>
              <a:buNone/>
              <a:defRPr/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-</a:t>
            </a: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сумма затрат –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200,0 тыс. руб.</a:t>
            </a:r>
          </a:p>
          <a:p>
            <a:pPr marL="0" indent="0">
              <a:buFont typeface="Arial" charset="0"/>
              <a:buNone/>
              <a:defRPr/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>
              <a:defRPr/>
            </a:pP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403" name="Picture 4" descr="C:\Users\Администрация\Desktop\Документы 2015\Фото 2015\Дороги\IMG_00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00500" y="1500188"/>
            <a:ext cx="4929188" cy="4114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C:\Users\Администрация\Desktop\фото 2014\Покраска пешеходников 2014\IMG_20140815_190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2775" y="3857625"/>
            <a:ext cx="47212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251520" y="1338536"/>
            <a:ext cx="4032448" cy="496855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Нанесение горизонтальной дорожной разметки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sz="2200" b="1" i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18 пешеходных переходов</a:t>
            </a:r>
          </a:p>
          <a:p>
            <a:pPr marL="0" indent="0" algn="ctr">
              <a:buFontTx/>
              <a:buChar char="-"/>
              <a:defRPr/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Замена дорожных </a:t>
            </a:r>
          </a:p>
          <a:p>
            <a:pPr marL="0" indent="0" algn="ctr">
              <a:buFontTx/>
              <a:buChar char="-"/>
              <a:defRPr/>
            </a:pPr>
            <a:r>
              <a:rPr lang="ru-RU" sz="2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Знаков</a:t>
            </a: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sz="2200" b="1" i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в количестве 49 штук</a:t>
            </a:r>
          </a:p>
          <a:p>
            <a:pPr marL="0" indent="0" algn="ctr">
              <a:buFont typeface="Arial" charset="0"/>
              <a:buNone/>
              <a:defRPr/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-</a:t>
            </a: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сумма затрат –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+mj-ea"/>
                <a:cs typeface="Arial" charset="0"/>
              </a:rPr>
              <a:t>173,9 тыс. руб.</a:t>
            </a:r>
          </a:p>
          <a:p>
            <a:pPr marL="0" indent="0">
              <a:buFont typeface="Arial" charset="0"/>
              <a:buNone/>
              <a:defRPr/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endParaRPr lang="ru-RU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  <a:p>
            <a:pPr>
              <a:defRPr/>
            </a:pP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3428" name="Picture 5" descr="C:\Users\Администрация\Desktop\фото 2 2015\дороги\IMG_415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57688" y="1000125"/>
            <a:ext cx="4643437" cy="28575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>
          <a:xfrm>
            <a:off x="-180975" y="1052513"/>
            <a:ext cx="9324975" cy="792162"/>
          </a:xfrm>
        </p:spPr>
        <p:txBody>
          <a:bodyPr/>
          <a:lstStyle/>
          <a:p>
            <a:pPr eaLnBrk="1" hangingPunct="1"/>
            <a:r>
              <a:rPr lang="ru-RU" sz="3200" dirty="0" smtClean="0"/>
              <a:t>Состояние водопроводных сетей  износ 85%</a:t>
            </a:r>
          </a:p>
        </p:txBody>
      </p:sp>
      <p:pic>
        <p:nvPicPr>
          <p:cNvPr id="104451" name="Picture 5" descr="C:\Users\Администрация\Desktop\Фото 2 полугод\башни\IMG_95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564904"/>
            <a:ext cx="44644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5" descr="C:\Users\Администрация\Desktop\Документы 2015\Фото 2015\реконструкция водопровод сете\IMG_548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16016" y="2475150"/>
            <a:ext cx="4250184" cy="3762161"/>
          </a:xfr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>
          <a:xfrm>
            <a:off x="684213" y="908050"/>
            <a:ext cx="8229600" cy="1143000"/>
          </a:xfrm>
        </p:spPr>
        <p:txBody>
          <a:bodyPr/>
          <a:lstStyle/>
          <a:p>
            <a:r>
              <a:rPr lang="ru-RU" sz="3000" b="1" smtClean="0">
                <a:solidFill>
                  <a:srgbClr val="FFFF00"/>
                </a:solidFill>
              </a:rPr>
              <a:t>Объем поднятой и отпущенной воды </a:t>
            </a:r>
            <a:br>
              <a:rPr lang="ru-RU" sz="3000" b="1" smtClean="0">
                <a:solidFill>
                  <a:srgbClr val="FFFF00"/>
                </a:solidFill>
              </a:rPr>
            </a:br>
            <a:r>
              <a:rPr lang="ru-RU" sz="3000" b="1" smtClean="0">
                <a:solidFill>
                  <a:srgbClr val="FFFF00"/>
                </a:solidFill>
              </a:rPr>
              <a:t>МУП ЖКХ «Станица»</a:t>
            </a:r>
            <a:endParaRPr lang="ru-RU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8313" y="2060575"/>
          <a:ext cx="8286750" cy="1889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62250"/>
                <a:gridCol w="2762250"/>
                <a:gridCol w="2762250"/>
              </a:tblGrid>
              <a:tr h="1310255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Поднято</a:t>
                      </a:r>
                      <a:r>
                        <a:rPr lang="ru-RU" sz="2000" baseline="0" dirty="0" smtClean="0"/>
                        <a:t> воды (тыс.м3)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40" marB="4564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Подано воды населению, предприятиям (тыс. м3)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40" marB="4564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/>
                        <a:t>Оплачено , тыс. руб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40" marB="45640"/>
                </a:tc>
              </a:tr>
              <a:tr h="57887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</a:rPr>
                        <a:t>264</a:t>
                      </a:r>
                      <a:endParaRPr lang="ru-RU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40" marB="45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238,4</a:t>
                      </a:r>
                      <a:endParaRPr lang="ru-RU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40" marB="456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7462,0</a:t>
                      </a:r>
                      <a:endParaRPr lang="ru-RU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640" marB="45640"/>
                </a:tc>
              </a:tr>
            </a:tbl>
          </a:graphicData>
        </a:graphic>
      </p:graphicFrame>
      <p:sp>
        <p:nvSpPr>
          <p:cNvPr id="106513" name="Прямоугольник 2"/>
          <p:cNvSpPr>
            <a:spLocks noChangeArrowheads="1"/>
          </p:cNvSpPr>
          <p:nvPr/>
        </p:nvSpPr>
        <p:spPr bwMode="auto">
          <a:xfrm>
            <a:off x="468313" y="4076700"/>
            <a:ext cx="82073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3200" dirty="0">
                <a:solidFill>
                  <a:srgbClr val="FFFF00"/>
                </a:solidFill>
                <a:latin typeface="Times New Roman" pitchFamily="16" charset="0"/>
                <a:cs typeface="Times New Roman" pitchFamily="16" charset="0"/>
              </a:rPr>
              <a:t>Оплачено  за воду  –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6" charset="0"/>
                <a:cs typeface="Times New Roman" pitchFamily="16" charset="0"/>
              </a:rPr>
              <a:t>90 %</a:t>
            </a:r>
            <a:endParaRPr lang="ru-RU" sz="3200" dirty="0">
              <a:solidFill>
                <a:srgbClr val="FFFF00"/>
              </a:solidFill>
              <a:latin typeface="Times New Roman" pitchFamily="16" charset="0"/>
              <a:cs typeface="Times New Roman" pitchFamily="16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097977"/>
              </p:ext>
            </p:extLst>
          </p:nvPr>
        </p:nvGraphicFramePr>
        <p:xfrm>
          <a:off x="46038" y="981075"/>
          <a:ext cx="9097962" cy="6021389"/>
        </p:xfrm>
        <a:graphic>
          <a:graphicData uri="http://schemas.openxmlformats.org/drawingml/2006/table">
            <a:tbl>
              <a:tblPr firstRow="1" bandRow="1"/>
              <a:tblGrid>
                <a:gridCol w="4399015"/>
                <a:gridCol w="4698947"/>
              </a:tblGrid>
              <a:tr h="1200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9pPr>
                    </a:lstStyle>
                    <a:p>
                      <a:pPr marL="360000" algn="l">
                        <a:spcBef>
                          <a:spcPts val="0"/>
                        </a:spcBef>
                        <a:buNone/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1800" b="1" i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60000" algn="l">
                        <a:spcBef>
                          <a:spcPts val="0"/>
                        </a:spcBef>
                        <a:buNone/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(среднегодовая)</a:t>
                      </a: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</a:t>
                      </a: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«Тацинское сельское</a:t>
                      </a:r>
                      <a:r>
                        <a:rPr lang="ru-RU" sz="1800" b="1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поселение»  9,845 тыс. человек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eorgia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91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ru-RU" sz="1800" b="1" i="1" dirty="0" smtClean="0">
                          <a:solidFill>
                            <a:srgbClr val="33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Прожиточный минимум</a:t>
                      </a:r>
                      <a:r>
                        <a:rPr lang="ru-RU" sz="1800" b="1" i="1" baseline="0" dirty="0" smtClean="0">
                          <a:solidFill>
                            <a:srgbClr val="33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800" b="1" i="1" baseline="0" dirty="0" smtClean="0">
                          <a:solidFill>
                            <a:srgbClr val="3366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(4 квартал 2015 г.) 6204  рублей в расчете на душу населения</a:t>
                      </a:r>
                      <a:endParaRPr lang="ru-RU" sz="1800" b="1" i="1" dirty="0">
                        <a:solidFill>
                          <a:srgbClr val="3366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16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ru-RU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официально зарегистрированной безработицы на 01.01.2016</a:t>
                      </a:r>
                      <a:r>
                        <a:rPr lang="ru-RU" sz="18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года  169 человека</a:t>
                      </a:r>
                      <a:endParaRPr lang="ru-RU" sz="18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7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ru-RU" sz="1800" b="1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 на товары и услуги </a:t>
                      </a:r>
                      <a:r>
                        <a:rPr lang="ru-RU" sz="1800" b="1" i="1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1 полугодии 2015 г. – 1,05</a:t>
                      </a:r>
                      <a:endParaRPr lang="ru-RU" sz="18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58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работника по муниципальному образованию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 01.01.16 г.  13348 рублей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endParaRPr lang="ru-RU" sz="18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4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ru-RU" sz="1800" b="1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ввода в действие жилых домов </a:t>
                      </a:r>
                      <a:r>
                        <a:rPr lang="ru-RU" sz="1800" b="1" i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2929,2кв. м.</a:t>
                      </a:r>
                      <a:endParaRPr lang="ru-RU" sz="1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7" marR="121917" marT="34284" marB="3428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5" descr="нац. эконом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132856"/>
            <a:ext cx="2880320" cy="710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оц. полити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3888432" cy="696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009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076700"/>
            <a:ext cx="2952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0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5863" y="5114925"/>
            <a:ext cx="34813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>
          <a:xfrm>
            <a:off x="179388" y="1700213"/>
            <a:ext cx="3960812" cy="4824412"/>
          </a:xfrm>
        </p:spPr>
        <p:txBody>
          <a:bodyPr/>
          <a:lstStyle/>
          <a:p>
            <a:r>
              <a:rPr lang="ru-RU" sz="2800" smtClean="0"/>
              <a:t>Установка   8 штук водопроводных башен</a:t>
            </a:r>
            <a:br>
              <a:rPr lang="ru-RU" sz="2800" smtClean="0"/>
            </a:br>
            <a:endParaRPr lang="ru-RU" sz="2800" smtClean="0"/>
          </a:p>
        </p:txBody>
      </p:sp>
      <p:pic>
        <p:nvPicPr>
          <p:cNvPr id="108547" name="Picture 4" descr="C:\Users\Администрация\Desktop\Документы 2015\Фото 2015\Водоснабжение\куба\IMG_20150326_1546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75" y="1285875"/>
            <a:ext cx="3786188" cy="521493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Заголовок 1"/>
          <p:cNvSpPr>
            <a:spLocks noGrp="1"/>
          </p:cNvSpPr>
          <p:nvPr>
            <p:ph type="title"/>
          </p:nvPr>
        </p:nvSpPr>
        <p:spPr>
          <a:xfrm>
            <a:off x="755650" y="549275"/>
            <a:ext cx="8229600" cy="1143000"/>
          </a:xfrm>
        </p:spPr>
        <p:txBody>
          <a:bodyPr/>
          <a:lstStyle/>
          <a:p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>
                <a:solidFill>
                  <a:srgbClr val="7030A0"/>
                </a:solidFill>
              </a:rPr>
              <a:t>Реконструкция объектов водопро-водно-канализационного хозяйства в ст.Тацинская</a:t>
            </a:r>
          </a:p>
        </p:txBody>
      </p:sp>
      <p:pic>
        <p:nvPicPr>
          <p:cNvPr id="1095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989138"/>
            <a:ext cx="328612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0" y="2000424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Заключен контракт :</a:t>
            </a:r>
          </a:p>
          <a:p>
            <a:pPr algn="ctr">
              <a:defRPr/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90 290 тыс. руб.</a:t>
            </a:r>
          </a:p>
          <a:p>
            <a:pPr algn="ctr">
              <a:defRPr/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ru-RU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Протяженность реконструируемых сетей -              21,8 км.	</a:t>
            </a:r>
          </a:p>
          <a:p>
            <a:pPr algn="ctr">
              <a:defRPr/>
            </a:pP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defRPr/>
            </a:pP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defRPr/>
            </a:pP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5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917575"/>
          </a:xfrm>
        </p:spPr>
        <p:txBody>
          <a:bodyPr/>
          <a:lstStyle/>
          <a:p>
            <a:r>
              <a:rPr lang="ru-RU" sz="3200" b="1" dirty="0" smtClean="0"/>
              <a:t>Памятный мемориал погибшим в ВОВ</a:t>
            </a:r>
          </a:p>
        </p:txBody>
      </p:sp>
      <p:pic>
        <p:nvPicPr>
          <p:cNvPr id="112643" name="Picture 8" descr="C:\Users\Администрация\Desktop\стена\IMG_36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688" y="1484784"/>
            <a:ext cx="5385456" cy="2790056"/>
          </a:xfrm>
          <a:noFill/>
        </p:spPr>
      </p:pic>
      <p:pic>
        <p:nvPicPr>
          <p:cNvPr id="112644" name="Picture 9" descr="C:\Users\Администрация\Desktop\стена\IMG_36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4365931"/>
            <a:ext cx="4067944" cy="238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5" descr="C:\Users\Администрация\Desktop\фото 2 2015\IMG_6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365104"/>
            <a:ext cx="3813574" cy="21379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857256"/>
          </a:xfrm>
        </p:spPr>
        <p:txBody>
          <a:bodyPr/>
          <a:lstStyle/>
          <a:p>
            <a:r>
              <a:rPr lang="ru-RU" sz="2800" dirty="0" smtClean="0"/>
              <a:t>Открытие памятного знака погибшим землякам исполнявшим воинский долг на территории России</a:t>
            </a:r>
            <a:endParaRPr lang="ru-RU" sz="2800" dirty="0"/>
          </a:p>
        </p:txBody>
      </p:sp>
      <p:pic>
        <p:nvPicPr>
          <p:cNvPr id="455682" name="Picture 2" descr="C:\Users\Администрация\Desktop\фото 2 2015\АФГАН памятник\IMG_6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4857783" cy="3000396"/>
          </a:xfrm>
          <a:prstGeom prst="rect">
            <a:avLst/>
          </a:prstGeom>
          <a:noFill/>
        </p:spPr>
      </p:pic>
      <p:pic>
        <p:nvPicPr>
          <p:cNvPr id="455683" name="Picture 3" descr="C:\Users\Администрация\Desktop\фото 2 2015\АФГАН памятник\IMG_6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876"/>
            <a:ext cx="4357686" cy="304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Заголовок 1"/>
          <p:cNvSpPr>
            <a:spLocks noGrp="1"/>
          </p:cNvSpPr>
          <p:nvPr>
            <p:ph type="title"/>
          </p:nvPr>
        </p:nvSpPr>
        <p:spPr>
          <a:xfrm>
            <a:off x="457200" y="714375"/>
            <a:ext cx="8229600" cy="703263"/>
          </a:xfrm>
        </p:spPr>
        <p:txBody>
          <a:bodyPr/>
          <a:lstStyle/>
          <a:p>
            <a:r>
              <a:rPr lang="ru-RU" sz="3600" b="1" smtClean="0"/>
              <a:t>Текущий ремонт памятников</a:t>
            </a:r>
          </a:p>
        </p:txBody>
      </p:sp>
      <p:pic>
        <p:nvPicPr>
          <p:cNvPr id="121859" name="Picture 4" descr="C:\Users\Администрация\Desktop\Документы 2015\Фото 2015\ремонт памятников\IMG_08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357313"/>
            <a:ext cx="3500437" cy="4857750"/>
          </a:xfrm>
          <a:noFill/>
        </p:spPr>
      </p:pic>
      <p:pic>
        <p:nvPicPr>
          <p:cNvPr id="121860" name="Picture 5" descr="C:\Users\Администрация\Desktop\Документы 2015\Фото 2015\ремонт памятников\IMG_1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357313"/>
            <a:ext cx="3786188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846158"/>
          </a:xfrm>
        </p:spPr>
        <p:txBody>
          <a:bodyPr/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Ремонт жилья ветеранам ВОВ</a:t>
            </a:r>
            <a:endParaRPr lang="ru-RU" sz="2400" b="1" dirty="0"/>
          </a:p>
        </p:txBody>
      </p:sp>
      <p:pic>
        <p:nvPicPr>
          <p:cNvPr id="456706" name="Picture 2" descr="C:\Users\Администрация\Desktop\фото 2 2015\ремонт ветеранам\IMG_4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1285860"/>
            <a:ext cx="5180423" cy="3340105"/>
          </a:xfrm>
          <a:prstGeom prst="rect">
            <a:avLst/>
          </a:prstGeom>
          <a:noFill/>
        </p:spPr>
      </p:pic>
      <p:pic>
        <p:nvPicPr>
          <p:cNvPr id="456707" name="Picture 3" descr="C:\Users\Администрация\Desktop\фото 2 2015\ремонт ветеранам\IMG_0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643314"/>
            <a:ext cx="4857784" cy="304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ъект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mtClean="0">
                <a:solidFill>
                  <a:srgbClr val="000000"/>
                </a:solidFill>
              </a:rPr>
              <a:t>Численность поселения 9845 человек</a:t>
            </a:r>
          </a:p>
          <a:p>
            <a:pPr marL="0" indent="0" algn="ctr">
              <a:buFont typeface="Arial" charset="0"/>
              <a:buNone/>
            </a:pPr>
            <a:r>
              <a:rPr lang="ru-RU" smtClean="0">
                <a:solidFill>
                  <a:srgbClr val="000000"/>
                </a:solidFill>
              </a:rPr>
              <a:t>Зарегистрировано безработных 169человек</a:t>
            </a:r>
          </a:p>
          <a:p>
            <a:pPr marL="0" indent="0" algn="ctr">
              <a:buFont typeface="Arial" charset="0"/>
              <a:buNone/>
            </a:pPr>
            <a:endParaRPr lang="ru-RU" smtClean="0">
              <a:solidFill>
                <a:srgbClr val="000000"/>
              </a:solidFill>
            </a:endParaRPr>
          </a:p>
        </p:txBody>
      </p:sp>
      <p:grpSp>
        <p:nvGrpSpPr>
          <p:cNvPr id="86019" name="Group 16"/>
          <p:cNvGrpSpPr>
            <a:grpSpLocks/>
          </p:cNvGrpSpPr>
          <p:nvPr/>
        </p:nvGrpSpPr>
        <p:grpSpPr bwMode="auto">
          <a:xfrm>
            <a:off x="427038" y="3403600"/>
            <a:ext cx="3667125" cy="3124200"/>
            <a:chOff x="494" y="1344"/>
            <a:chExt cx="2308" cy="1968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494" y="1471"/>
              <a:ext cx="2290" cy="1841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EBD3AD"/>
                </a:gs>
                <a:gs pos="100000">
                  <a:srgbClr val="EBD3AD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FF9933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86028" name="Group 14"/>
            <p:cNvGrpSpPr>
              <a:grpSpLocks/>
            </p:cNvGrpSpPr>
            <p:nvPr/>
          </p:nvGrpSpPr>
          <p:grpSpPr bwMode="auto">
            <a:xfrm>
              <a:off x="2304" y="1344"/>
              <a:ext cx="498" cy="1245"/>
              <a:chOff x="2304" y="1344"/>
              <a:chExt cx="498" cy="1245"/>
            </a:xfrm>
          </p:grpSpPr>
          <p:sp>
            <p:nvSpPr>
              <p:cNvPr id="7" name="Freeform 7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ffectLst>
                <a:outerShdw dist="91581" dir="3378596" algn="ctr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ffectLst>
                <a:outerShdw dist="91581" dir="3378596" algn="ctr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86020" name="Group 17"/>
          <p:cNvGrpSpPr>
            <a:grpSpLocks/>
          </p:cNvGrpSpPr>
          <p:nvPr/>
        </p:nvGrpSpPr>
        <p:grpSpPr bwMode="auto">
          <a:xfrm>
            <a:off x="4498975" y="3216275"/>
            <a:ext cx="4176713" cy="3311525"/>
            <a:chOff x="2880" y="1344"/>
            <a:chExt cx="2307" cy="2086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gray">
            <a:xfrm>
              <a:off x="2903" y="1526"/>
              <a:ext cx="2244" cy="1904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F2F3BB">
                    <a:gamma/>
                    <a:tint val="0"/>
                    <a:invGamma/>
                  </a:srgbClr>
                </a:gs>
                <a:gs pos="100000">
                  <a:srgbClr val="F2F3BB"/>
                </a:gs>
              </a:gsLst>
              <a:lin ang="2700000" scaled="1"/>
            </a:gradFill>
            <a:ln w="50800">
              <a:solidFill>
                <a:srgbClr val="DBA037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gray">
            <a:xfrm>
              <a:off x="3360" y="2016"/>
              <a:ext cx="1827" cy="102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FF0000"/>
                  </a:solidFill>
                </a:rPr>
                <a:t>Прибыло  человека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FF0000"/>
                  </a:solidFill>
                </a:rPr>
                <a:t>               237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000" b="1" kern="0" dirty="0">
                <a:solidFill>
                  <a:srgbClr val="FF000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FF0000"/>
                  </a:solidFill>
                </a:rPr>
                <a:t>Родилось  человека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FF0000"/>
                  </a:solidFill>
                </a:rPr>
                <a:t>                104</a:t>
              </a:r>
              <a:endParaRPr lang="en-US" sz="2000" kern="0" dirty="0">
                <a:solidFill>
                  <a:srgbClr val="FF0000"/>
                </a:solidFill>
              </a:endParaRPr>
            </a:p>
          </p:txBody>
        </p:sp>
        <p:grpSp>
          <p:nvGrpSpPr>
            <p:cNvPr id="86024" name="Group 15"/>
            <p:cNvGrpSpPr>
              <a:grpSpLocks/>
            </p:cNvGrpSpPr>
            <p:nvPr/>
          </p:nvGrpSpPr>
          <p:grpSpPr bwMode="auto">
            <a:xfrm>
              <a:off x="2880" y="1344"/>
              <a:ext cx="498" cy="1245"/>
              <a:chOff x="2880" y="1344"/>
              <a:chExt cx="498" cy="1245"/>
            </a:xfrm>
          </p:grpSpPr>
          <p:sp>
            <p:nvSpPr>
              <p:cNvPr id="13" name="Freeform 10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ffectLst>
                <a:outerShdw dist="91581" dir="3378596" algn="ctr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  <a:effectLst>
                <a:outerShdw dist="91581" dir="3378596" algn="ctr" rotWithShape="0">
                  <a:srgbClr val="000000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900113" y="2997200"/>
            <a:ext cx="2778125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0000"/>
                </a:solidFill>
              </a:rPr>
              <a:t>Убыло 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0000"/>
                </a:solidFill>
              </a:rPr>
              <a:t>               201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0000"/>
                </a:solidFill>
              </a:rPr>
              <a:t>Умерло 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0000"/>
                </a:solidFill>
              </a:rPr>
              <a:t>               105</a:t>
            </a:r>
            <a:endParaRPr lang="en-US" sz="20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>
          <a:xfrm>
            <a:off x="323850" y="981075"/>
            <a:ext cx="8362950" cy="436563"/>
          </a:xfrm>
        </p:spPr>
        <p:txBody>
          <a:bodyPr/>
          <a:lstStyle/>
          <a:p>
            <a:r>
              <a:rPr lang="ru-RU" smtClean="0"/>
              <a:t>Структура бюджета</a:t>
            </a:r>
          </a:p>
        </p:txBody>
      </p:sp>
      <p:grpSp>
        <p:nvGrpSpPr>
          <p:cNvPr id="87043" name="Group 56"/>
          <p:cNvGrpSpPr>
            <a:grpSpLocks/>
          </p:cNvGrpSpPr>
          <p:nvPr/>
        </p:nvGrpSpPr>
        <p:grpSpPr bwMode="auto">
          <a:xfrm>
            <a:off x="406400" y="2286000"/>
            <a:ext cx="4146550" cy="2279650"/>
            <a:chOff x="256" y="1440"/>
            <a:chExt cx="2612" cy="1436"/>
          </a:xfrm>
        </p:grpSpPr>
        <p:sp>
          <p:nvSpPr>
            <p:cNvPr id="5" name="AutoShape 31"/>
            <p:cNvSpPr>
              <a:spLocks noChangeArrowheads="1"/>
            </p:cNvSpPr>
            <p:nvPr/>
          </p:nvSpPr>
          <p:spPr bwMode="gray">
            <a:xfrm>
              <a:off x="576" y="2304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34000">
                  <a:srgbClr val="2A7505"/>
                </a:gs>
                <a:gs pos="88000">
                  <a:srgbClr val="33CCCC"/>
                </a:gs>
                <a:gs pos="100000">
                  <a:srgbClr val="33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AutoShape 32"/>
            <p:cNvSpPr>
              <a:spLocks noChangeArrowheads="1"/>
            </p:cNvSpPr>
            <p:nvPr/>
          </p:nvSpPr>
          <p:spPr bwMode="gray">
            <a:xfrm>
              <a:off x="576" y="1872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33000">
                  <a:srgbClr val="92D050"/>
                </a:gs>
                <a:gs pos="91000">
                  <a:srgbClr val="33CCCC"/>
                </a:gs>
                <a:gs pos="100000">
                  <a:srgbClr val="33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AutoShape 33"/>
            <p:cNvSpPr>
              <a:spLocks noChangeArrowheads="1"/>
            </p:cNvSpPr>
            <p:nvPr/>
          </p:nvSpPr>
          <p:spPr bwMode="gray">
            <a:xfrm>
              <a:off x="576" y="1440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41000">
                  <a:srgbClr val="00B050"/>
                </a:gs>
                <a:gs pos="93000">
                  <a:srgbClr val="33CCCC"/>
                </a:gs>
                <a:gs pos="100000">
                  <a:srgbClr val="33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43"/>
            <p:cNvSpPr txBox="1">
              <a:spLocks noChangeArrowheads="1"/>
            </p:cNvSpPr>
            <p:nvPr/>
          </p:nvSpPr>
          <p:spPr bwMode="gray">
            <a:xfrm>
              <a:off x="319" y="1603"/>
              <a:ext cx="2549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001D3A"/>
                  </a:solidFill>
                </a:rPr>
                <a:t>Налоговые доходы</a:t>
              </a:r>
              <a:endParaRPr lang="en-US" sz="2000" b="1" kern="0" dirty="0">
                <a:solidFill>
                  <a:srgbClr val="001D3A"/>
                </a:solidFill>
              </a:endParaRPr>
            </a:p>
          </p:txBody>
        </p:sp>
        <p:sp>
          <p:nvSpPr>
            <p:cNvPr id="9" name="Text Box 44"/>
            <p:cNvSpPr txBox="1">
              <a:spLocks noChangeArrowheads="1"/>
            </p:cNvSpPr>
            <p:nvPr/>
          </p:nvSpPr>
          <p:spPr bwMode="gray">
            <a:xfrm>
              <a:off x="256" y="1992"/>
              <a:ext cx="1883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001D3A"/>
                  </a:solidFill>
                </a:rPr>
                <a:t>Неналоговые доходы</a:t>
              </a:r>
              <a:endParaRPr lang="en-US" sz="2000" b="1" kern="0" dirty="0">
                <a:solidFill>
                  <a:srgbClr val="001D3A"/>
                </a:solidFill>
              </a:endParaRPr>
            </a:p>
          </p:txBody>
        </p:sp>
        <p:sp>
          <p:nvSpPr>
            <p:cNvPr id="10" name="Text Box 45"/>
            <p:cNvSpPr txBox="1">
              <a:spLocks noChangeArrowheads="1"/>
            </p:cNvSpPr>
            <p:nvPr/>
          </p:nvSpPr>
          <p:spPr bwMode="gray">
            <a:xfrm>
              <a:off x="385" y="2430"/>
              <a:ext cx="1445" cy="44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001D3A"/>
                  </a:solidFill>
                </a:rPr>
                <a:t>Безвозмездные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001D3A"/>
                  </a:solidFill>
                </a:rPr>
                <a:t>поступления</a:t>
              </a:r>
              <a:endParaRPr lang="en-US" sz="2000" b="1" kern="0" dirty="0">
                <a:solidFill>
                  <a:srgbClr val="001D3A"/>
                </a:solidFill>
              </a:endParaRPr>
            </a:p>
          </p:txBody>
        </p:sp>
      </p:grpSp>
      <p:grpSp>
        <p:nvGrpSpPr>
          <p:cNvPr id="87044" name="Group 55"/>
          <p:cNvGrpSpPr>
            <a:grpSpLocks/>
          </p:cNvGrpSpPr>
          <p:nvPr/>
        </p:nvGrpSpPr>
        <p:grpSpPr bwMode="auto">
          <a:xfrm>
            <a:off x="2743200" y="1700213"/>
            <a:ext cx="3505200" cy="3286125"/>
            <a:chOff x="1835" y="1296"/>
            <a:chExt cx="2101" cy="1845"/>
          </a:xfrm>
        </p:grpSpPr>
        <p:sp>
          <p:nvSpPr>
            <p:cNvPr id="12" name="AutoShape 21"/>
            <p:cNvSpPr>
              <a:spLocks noChangeArrowheads="1"/>
            </p:cNvSpPr>
            <p:nvPr/>
          </p:nvSpPr>
          <p:spPr bwMode="gray">
            <a:xfrm rot="10800000" flipH="1">
              <a:off x="2680" y="2889"/>
              <a:ext cx="374" cy="25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A1A1FF">
                    <a:gamma/>
                    <a:tint val="3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gray">
            <a:xfrm rot="16200000" flipH="1">
              <a:off x="1804" y="1979"/>
              <a:ext cx="33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A1A1FF">
                    <a:gamma/>
                    <a:tint val="3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gray">
            <a:xfrm rot="5400000" flipH="1">
              <a:off x="3626" y="1999"/>
              <a:ext cx="357" cy="261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A1A1FF">
                    <a:gamma/>
                    <a:tint val="3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gray">
            <a:xfrm>
              <a:off x="2078" y="1296"/>
              <a:ext cx="1620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gray">
            <a:xfrm>
              <a:off x="2170" y="1387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val 25"/>
            <p:cNvSpPr>
              <a:spLocks noChangeArrowheads="1"/>
            </p:cNvSpPr>
            <p:nvPr/>
          </p:nvSpPr>
          <p:spPr bwMode="gray">
            <a:xfrm>
              <a:off x="2254" y="1472"/>
              <a:ext cx="1266" cy="1267"/>
            </a:xfrm>
            <a:prstGeom prst="ellipse">
              <a:avLst/>
            </a:prstGeom>
            <a:gradFill rotWithShape="1">
              <a:gsLst>
                <a:gs pos="0">
                  <a:srgbClr val="66C5F4">
                    <a:gamma/>
                    <a:tint val="0"/>
                    <a:invGamma/>
                  </a:srgbClr>
                </a:gs>
                <a:gs pos="50000">
                  <a:srgbClr val="66C5F4"/>
                </a:gs>
                <a:gs pos="100000">
                  <a:srgbClr val="66C5F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val 26"/>
            <p:cNvSpPr>
              <a:spLocks noChangeArrowheads="1"/>
            </p:cNvSpPr>
            <p:nvPr/>
          </p:nvSpPr>
          <p:spPr bwMode="gray">
            <a:xfrm>
              <a:off x="2254" y="1472"/>
              <a:ext cx="1266" cy="1267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val 27"/>
            <p:cNvSpPr>
              <a:spLocks noChangeArrowheads="1"/>
            </p:cNvSpPr>
            <p:nvPr/>
          </p:nvSpPr>
          <p:spPr bwMode="gray">
            <a:xfrm>
              <a:off x="2337" y="1555"/>
              <a:ext cx="1090" cy="1095"/>
            </a:xfrm>
            <a:prstGeom prst="ellipse">
              <a:avLst/>
            </a:prstGeom>
            <a:gradFill rotWithShape="1">
              <a:gsLst>
                <a:gs pos="0">
                  <a:srgbClr val="66C5F4">
                    <a:gamma/>
                    <a:shade val="54118"/>
                    <a:invGamma/>
                  </a:srgbClr>
                </a:gs>
                <a:gs pos="50000">
                  <a:srgbClr val="66C5F4"/>
                </a:gs>
                <a:gs pos="100000">
                  <a:srgbClr val="66C5F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val 28"/>
            <p:cNvSpPr>
              <a:spLocks noChangeArrowheads="1"/>
            </p:cNvSpPr>
            <p:nvPr/>
          </p:nvSpPr>
          <p:spPr bwMode="gray">
            <a:xfrm>
              <a:off x="2337" y="1555"/>
              <a:ext cx="1090" cy="10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>
              <a:off x="2319" y="1756"/>
              <a:ext cx="1090" cy="75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>
                  <a:solidFill>
                    <a:srgbClr val="001D3A"/>
                  </a:solidFill>
                </a:rPr>
                <a:t>Бюджет Тацинского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>
                  <a:solidFill>
                    <a:srgbClr val="001D3A"/>
                  </a:solidFill>
                </a:rPr>
                <a:t>Сельского поселения</a:t>
              </a:r>
              <a:endParaRPr lang="en-US" b="1" kern="0" dirty="0">
                <a:solidFill>
                  <a:srgbClr val="001D3A"/>
                </a:solidFill>
              </a:endParaRPr>
            </a:p>
          </p:txBody>
        </p:sp>
      </p:grpSp>
      <p:grpSp>
        <p:nvGrpSpPr>
          <p:cNvPr id="87045" name="Group 57"/>
          <p:cNvGrpSpPr>
            <a:grpSpLocks/>
          </p:cNvGrpSpPr>
          <p:nvPr/>
        </p:nvGrpSpPr>
        <p:grpSpPr bwMode="auto">
          <a:xfrm>
            <a:off x="6400800" y="2286000"/>
            <a:ext cx="1905000" cy="2133600"/>
            <a:chOff x="4032" y="1440"/>
            <a:chExt cx="1200" cy="1344"/>
          </a:xfrm>
        </p:grpSpPr>
        <p:sp>
          <p:nvSpPr>
            <p:cNvPr id="23" name="AutoShape 34"/>
            <p:cNvSpPr>
              <a:spLocks noChangeArrowheads="1"/>
            </p:cNvSpPr>
            <p:nvPr/>
          </p:nvSpPr>
          <p:spPr bwMode="gray">
            <a:xfrm>
              <a:off x="4032" y="2304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20000">
                  <a:srgbClr val="FF0000"/>
                </a:gs>
                <a:gs pos="50000">
                  <a:srgbClr val="FFCC66"/>
                </a:gs>
                <a:gs pos="100000">
                  <a:srgbClr val="FFCC66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AutoShape 35"/>
            <p:cNvSpPr>
              <a:spLocks noChangeArrowheads="1"/>
            </p:cNvSpPr>
            <p:nvPr/>
          </p:nvSpPr>
          <p:spPr bwMode="gray">
            <a:xfrm>
              <a:off x="4032" y="1872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48000">
                  <a:srgbClr val="FF0000"/>
                </a:gs>
                <a:gs pos="65000">
                  <a:srgbClr val="FFCC66"/>
                </a:gs>
                <a:gs pos="100000">
                  <a:srgbClr val="FFCC66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AutoShape 36"/>
            <p:cNvSpPr>
              <a:spLocks noChangeArrowheads="1"/>
            </p:cNvSpPr>
            <p:nvPr/>
          </p:nvSpPr>
          <p:spPr bwMode="gray">
            <a:xfrm>
              <a:off x="4032" y="1440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38000">
                  <a:srgbClr val="FF0000"/>
                </a:gs>
                <a:gs pos="81000">
                  <a:srgbClr val="FFCC66"/>
                </a:gs>
                <a:gs pos="100000">
                  <a:srgbClr val="FFCC66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Text Box 46"/>
            <p:cNvSpPr txBox="1">
              <a:spLocks noChangeArrowheads="1"/>
            </p:cNvSpPr>
            <p:nvPr/>
          </p:nvSpPr>
          <p:spPr bwMode="gray">
            <a:xfrm>
              <a:off x="4188" y="1573"/>
              <a:ext cx="834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001D3A"/>
                  </a:solidFill>
                </a:rPr>
                <a:t>Расходы</a:t>
              </a:r>
              <a:endParaRPr lang="en-US" sz="2000" b="1" kern="0" dirty="0">
                <a:solidFill>
                  <a:srgbClr val="001D3A"/>
                </a:solidFill>
              </a:endParaRPr>
            </a:p>
          </p:txBody>
        </p:sp>
        <p:sp>
          <p:nvSpPr>
            <p:cNvPr id="27" name="Text Box 47"/>
            <p:cNvSpPr txBox="1">
              <a:spLocks noChangeArrowheads="1"/>
            </p:cNvSpPr>
            <p:nvPr/>
          </p:nvSpPr>
          <p:spPr bwMode="gray">
            <a:xfrm>
              <a:off x="4169" y="2008"/>
              <a:ext cx="1037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001D3A"/>
                  </a:solidFill>
                </a:rPr>
                <a:t>T</a:t>
              </a:r>
              <a:r>
                <a:rPr lang="ru-RU" sz="2000" b="1" kern="0" dirty="0" err="1">
                  <a:solidFill>
                    <a:srgbClr val="001D3A"/>
                  </a:solidFill>
                </a:rPr>
                <a:t>ацинского</a:t>
              </a:r>
              <a:endParaRPr lang="en-US" sz="2000" b="1" kern="0" dirty="0">
                <a:solidFill>
                  <a:srgbClr val="001D3A"/>
                </a:solidFill>
              </a:endParaRP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gray">
            <a:xfrm>
              <a:off x="4188" y="2442"/>
              <a:ext cx="977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001D3A"/>
                  </a:solidFill>
                </a:rPr>
                <a:t>поселения</a:t>
              </a:r>
              <a:endParaRPr lang="en-US" sz="2000" b="1" kern="0" dirty="0">
                <a:solidFill>
                  <a:srgbClr val="001D3A"/>
                </a:solidFill>
              </a:endParaRPr>
            </a:p>
          </p:txBody>
        </p:sp>
      </p:grpSp>
      <p:sp>
        <p:nvSpPr>
          <p:cNvPr id="29" name="Text Box 51"/>
          <p:cNvSpPr txBox="1">
            <a:spLocks noGrp="1" noChangeArrowheads="1"/>
          </p:cNvSpPr>
          <p:nvPr>
            <p:ph idx="1"/>
          </p:nvPr>
        </p:nvSpPr>
        <p:spPr bwMode="gray">
          <a:xfrm>
            <a:off x="457200" y="1600200"/>
            <a:ext cx="8229600" cy="523220"/>
          </a:xfrm>
          <a:effectLst>
            <a:outerShdw dist="35921" dir="2700000" algn="ctr" rotWithShape="0">
              <a:srgbClr val="003B76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800" kern="0" dirty="0" smtClean="0">
                <a:solidFill>
                  <a:srgbClr val="FFFFFF"/>
                </a:solidFill>
              </a:rPr>
              <a:t>91981,1  тыс. руб.                               91 804,6 тыс. руб.</a:t>
            </a:r>
            <a:endParaRPr lang="en-US" sz="2800" kern="0" dirty="0" smtClean="0">
              <a:solidFill>
                <a:srgbClr val="FFFFFF"/>
              </a:solidFill>
            </a:endParaRPr>
          </a:p>
        </p:txBody>
      </p:sp>
      <p:sp>
        <p:nvSpPr>
          <p:cNvPr id="30" name="Text Box 51"/>
          <p:cNvSpPr txBox="1">
            <a:spLocks noChangeArrowheads="1"/>
          </p:cNvSpPr>
          <p:nvPr/>
        </p:nvSpPr>
        <p:spPr bwMode="gray">
          <a:xfrm>
            <a:off x="1828800" y="5257800"/>
            <a:ext cx="614362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B76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dirty="0" smtClean="0">
                <a:solidFill>
                  <a:srgbClr val="FFFFFF"/>
                </a:solidFill>
              </a:rPr>
              <a:t>профицит 176,5 </a:t>
            </a:r>
            <a:r>
              <a:rPr lang="ru-RU" sz="2800" kern="0" dirty="0">
                <a:solidFill>
                  <a:srgbClr val="FFFFFF"/>
                </a:solidFill>
              </a:rPr>
              <a:t>тыс. руб</a:t>
            </a:r>
            <a:r>
              <a:rPr lang="ru-RU" sz="2400" kern="0" dirty="0">
                <a:solidFill>
                  <a:srgbClr val="FFFFFF"/>
                </a:solidFill>
              </a:rPr>
              <a:t>. </a:t>
            </a:r>
            <a:endParaRPr lang="en-US" sz="2400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ъект 2"/>
          <p:cNvSpPr>
            <a:spLocks noGrp="1"/>
          </p:cNvSpPr>
          <p:nvPr>
            <p:ph idx="1"/>
          </p:nvPr>
        </p:nvSpPr>
        <p:spPr>
          <a:xfrm>
            <a:off x="590550" y="1408113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ru-RU" sz="2800" smtClean="0"/>
          </a:p>
          <a:p>
            <a:pPr marL="0" indent="0">
              <a:buFont typeface="Arial" charset="0"/>
              <a:buNone/>
            </a:pPr>
            <a:endParaRPr lang="ru-RU" sz="2800" smtClean="0"/>
          </a:p>
          <a:p>
            <a:pPr marL="0" indent="0">
              <a:buFont typeface="Arial" charset="0"/>
              <a:buNone/>
            </a:pPr>
            <a:endParaRPr lang="ru-RU" sz="2800" smtClean="0"/>
          </a:p>
          <a:p>
            <a:pPr marL="0" indent="0">
              <a:buFont typeface="Arial" charset="0"/>
              <a:buNone/>
            </a:pPr>
            <a:endParaRPr lang="ru-RU" sz="2800" smtClean="0"/>
          </a:p>
          <a:p>
            <a:pPr marL="0" indent="0">
              <a:buFont typeface="Arial" charset="0"/>
              <a:buNone/>
            </a:pPr>
            <a:endParaRPr lang="ru-RU" sz="2800" smtClean="0"/>
          </a:p>
          <a:p>
            <a:pPr marL="0" indent="0">
              <a:buFont typeface="Arial" charset="0"/>
              <a:buNone/>
            </a:pPr>
            <a:r>
              <a:rPr lang="ru-RU" sz="2800" smtClean="0"/>
              <a:t>                                         </a:t>
            </a:r>
          </a:p>
        </p:txBody>
      </p:sp>
      <p:sp>
        <p:nvSpPr>
          <p:cNvPr id="4" name="AutoShape 123"/>
          <p:cNvSpPr>
            <a:spLocks noChangeArrowheads="1"/>
          </p:cNvSpPr>
          <p:nvPr/>
        </p:nvSpPr>
        <p:spPr bwMode="gray">
          <a:xfrm rot="10800000">
            <a:off x="2214563" y="1997075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chemeClr val="accent5">
                  <a:lumMod val="75000"/>
                </a:schemeClr>
              </a:gs>
              <a:gs pos="58000">
                <a:srgbClr val="FFFF00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00"/>
              </a:solidFill>
            </a:endParaRPr>
          </a:p>
        </p:txBody>
      </p:sp>
      <p:grpSp>
        <p:nvGrpSpPr>
          <p:cNvPr id="88068" name="Group 34"/>
          <p:cNvGrpSpPr>
            <a:grpSpLocks/>
          </p:cNvGrpSpPr>
          <p:nvPr/>
        </p:nvGrpSpPr>
        <p:grpSpPr bwMode="auto">
          <a:xfrm>
            <a:off x="179388" y="1295400"/>
            <a:ext cx="2035175" cy="1771650"/>
            <a:chOff x="884" y="2523"/>
            <a:chExt cx="862" cy="862"/>
          </a:xfrm>
        </p:grpSpPr>
        <p:sp>
          <p:nvSpPr>
            <p:cNvPr id="6" name="Oval 3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val 36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val 37"/>
            <p:cNvSpPr>
              <a:spLocks noChangeArrowheads="1"/>
            </p:cNvSpPr>
            <p:nvPr/>
          </p:nvSpPr>
          <p:spPr bwMode="gray">
            <a:xfrm>
              <a:off x="940" y="2579"/>
              <a:ext cx="750" cy="748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val 38"/>
            <p:cNvSpPr>
              <a:spLocks noChangeArrowheads="1"/>
            </p:cNvSpPr>
            <p:nvPr/>
          </p:nvSpPr>
          <p:spPr bwMode="gray">
            <a:xfrm>
              <a:off x="941" y="2579"/>
              <a:ext cx="749" cy="748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val 40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val 41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42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val 43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 Box 118"/>
          <p:cNvSpPr txBox="1">
            <a:spLocks noChangeArrowheads="1"/>
          </p:cNvSpPr>
          <p:nvPr/>
        </p:nvSpPr>
        <p:spPr bwMode="gray">
          <a:xfrm>
            <a:off x="482600" y="1755775"/>
            <a:ext cx="1600200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НДФЛ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err="1" smtClean="0">
                <a:solidFill>
                  <a:srgbClr val="FF0000"/>
                </a:solidFill>
              </a:rPr>
              <a:t>7377,6т.р</a:t>
            </a:r>
            <a:r>
              <a:rPr lang="ru-RU" sz="2000" b="1" kern="0" dirty="0">
                <a:solidFill>
                  <a:srgbClr val="000000"/>
                </a:solidFill>
              </a:rPr>
              <a:t>.</a:t>
            </a:r>
            <a:endParaRPr lang="en-US" sz="2000" b="1" kern="0" dirty="0">
              <a:solidFill>
                <a:srgbClr val="000000"/>
              </a:solidFill>
            </a:endParaRPr>
          </a:p>
        </p:txBody>
      </p:sp>
      <p:grpSp>
        <p:nvGrpSpPr>
          <p:cNvPr id="88070" name="Group 128"/>
          <p:cNvGrpSpPr>
            <a:grpSpLocks/>
          </p:cNvGrpSpPr>
          <p:nvPr/>
        </p:nvGrpSpPr>
        <p:grpSpPr bwMode="auto">
          <a:xfrm>
            <a:off x="0" y="3136900"/>
            <a:ext cx="2917825" cy="1725613"/>
            <a:chOff x="2789" y="1625"/>
            <a:chExt cx="907" cy="907"/>
          </a:xfrm>
        </p:grpSpPr>
        <p:sp>
          <p:nvSpPr>
            <p:cNvPr id="17" name="Oval 129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val 130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val 131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val 132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val 133"/>
            <p:cNvSpPr>
              <a:spLocks noChangeArrowheads="1"/>
            </p:cNvSpPr>
            <p:nvPr/>
          </p:nvSpPr>
          <p:spPr bwMode="gray">
            <a:xfrm>
              <a:off x="2888" y="1724"/>
              <a:ext cx="709" cy="70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88132" name="Group 134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3" name="Oval 13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Oval 136"/>
              <p:cNvSpPr>
                <a:spLocks noChangeArrowheads="1"/>
              </p:cNvSpPr>
              <p:nvPr/>
            </p:nvSpPr>
            <p:spPr bwMode="gray">
              <a:xfrm>
                <a:off x="4182" y="1714"/>
                <a:ext cx="1219" cy="121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Oval 137"/>
              <p:cNvSpPr>
                <a:spLocks noChangeArrowheads="1"/>
              </p:cNvSpPr>
              <p:nvPr/>
            </p:nvSpPr>
            <p:spPr bwMode="gray">
              <a:xfrm>
                <a:off x="4195" y="1726"/>
                <a:ext cx="1162" cy="113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Oval 138"/>
              <p:cNvSpPr>
                <a:spLocks noChangeArrowheads="1"/>
              </p:cNvSpPr>
              <p:nvPr/>
            </p:nvSpPr>
            <p:spPr bwMode="gray">
              <a:xfrm>
                <a:off x="4263" y="1758"/>
                <a:ext cx="1032" cy="92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" name="Text Box 119"/>
          <p:cNvSpPr txBox="1">
            <a:spLocks noChangeArrowheads="1"/>
          </p:cNvSpPr>
          <p:nvPr/>
        </p:nvSpPr>
        <p:spPr bwMode="gray">
          <a:xfrm>
            <a:off x="384164" y="3582988"/>
            <a:ext cx="2103460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Акцизы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Нефтепродукты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0000"/>
                </a:solidFill>
              </a:rPr>
              <a:t>2671,7 </a:t>
            </a:r>
            <a:r>
              <a:rPr lang="ru-RU" sz="2000" b="1" kern="0" dirty="0" err="1">
                <a:solidFill>
                  <a:srgbClr val="FF0000"/>
                </a:solidFill>
              </a:rPr>
              <a:t>т.р</a:t>
            </a:r>
            <a:r>
              <a:rPr lang="ru-RU" sz="2000" b="1" kern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AutoShape 125"/>
          <p:cNvSpPr>
            <a:spLocks noChangeArrowheads="1"/>
          </p:cNvSpPr>
          <p:nvPr/>
        </p:nvSpPr>
        <p:spPr bwMode="gray">
          <a:xfrm rot="7357696">
            <a:off x="2460524" y="4353639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51000">
                <a:srgbClr val="FFFF00"/>
              </a:gs>
              <a:gs pos="100000">
                <a:srgbClr val="66CCFF">
                  <a:gamma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30" name="Text Box 116"/>
          <p:cNvSpPr txBox="1">
            <a:spLocks noChangeArrowheads="1"/>
          </p:cNvSpPr>
          <p:nvPr/>
        </p:nvSpPr>
        <p:spPr bwMode="gray">
          <a:xfrm>
            <a:off x="3757613" y="2752725"/>
            <a:ext cx="1295400" cy="83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Click 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32" name="Text Box 161"/>
          <p:cNvSpPr txBox="1">
            <a:spLocks noChangeArrowheads="1"/>
          </p:cNvSpPr>
          <p:nvPr/>
        </p:nvSpPr>
        <p:spPr bwMode="gray">
          <a:xfrm>
            <a:off x="4391025" y="5995988"/>
            <a:ext cx="706438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</a:rPr>
              <a:t>Text</a:t>
            </a:r>
          </a:p>
        </p:txBody>
      </p:sp>
      <p:grpSp>
        <p:nvGrpSpPr>
          <p:cNvPr id="88078" name="Group 64"/>
          <p:cNvGrpSpPr>
            <a:grpSpLocks/>
          </p:cNvGrpSpPr>
          <p:nvPr/>
        </p:nvGrpSpPr>
        <p:grpSpPr bwMode="auto">
          <a:xfrm>
            <a:off x="2941638" y="944563"/>
            <a:ext cx="3014662" cy="2641600"/>
            <a:chOff x="2065" y="1496"/>
            <a:chExt cx="1498" cy="1496"/>
          </a:xfrm>
        </p:grpSpPr>
        <p:sp>
          <p:nvSpPr>
            <p:cNvPr id="34" name="Oval 65"/>
            <p:cNvSpPr>
              <a:spLocks noChangeArrowheads="1"/>
            </p:cNvSpPr>
            <p:nvPr/>
          </p:nvSpPr>
          <p:spPr bwMode="gray">
            <a:xfrm>
              <a:off x="2065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tint val="0"/>
                    <a:invGamma/>
                  </a:srgbClr>
                </a:gs>
                <a:gs pos="50000">
                  <a:srgbClr val="FCDF06"/>
                </a:gs>
                <a:gs pos="100000">
                  <a:srgbClr val="FCDF0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66"/>
            <p:cNvSpPr>
              <a:spLocks noChangeArrowheads="1"/>
            </p:cNvSpPr>
            <p:nvPr/>
          </p:nvSpPr>
          <p:spPr bwMode="gray">
            <a:xfrm>
              <a:off x="2067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alpha val="32001"/>
                  </a:srgbClr>
                </a:gs>
                <a:gs pos="100000">
                  <a:srgbClr val="FCDF0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val 67"/>
            <p:cNvSpPr>
              <a:spLocks noChangeArrowheads="1"/>
            </p:cNvSpPr>
            <p:nvPr/>
          </p:nvSpPr>
          <p:spPr bwMode="gray">
            <a:xfrm>
              <a:off x="2163" y="1594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shade val="54118"/>
                    <a:invGamma/>
                  </a:srgbClr>
                </a:gs>
                <a:gs pos="50000">
                  <a:srgbClr val="FCDF06"/>
                </a:gs>
                <a:gs pos="100000">
                  <a:srgbClr val="FCDF0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val 68"/>
            <p:cNvSpPr>
              <a:spLocks noChangeArrowheads="1"/>
            </p:cNvSpPr>
            <p:nvPr/>
          </p:nvSpPr>
          <p:spPr bwMode="gray">
            <a:xfrm>
              <a:off x="2160" y="1582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shade val="63529"/>
                    <a:invGamma/>
                  </a:srgbClr>
                </a:gs>
                <a:gs pos="100000">
                  <a:srgbClr val="FCDF0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val 69"/>
            <p:cNvSpPr>
              <a:spLocks noChangeArrowheads="1"/>
            </p:cNvSpPr>
            <p:nvPr/>
          </p:nvSpPr>
          <p:spPr bwMode="gray">
            <a:xfrm>
              <a:off x="2228" y="1659"/>
              <a:ext cx="1170" cy="1171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val 70"/>
            <p:cNvSpPr>
              <a:spLocks noChangeArrowheads="1"/>
            </p:cNvSpPr>
            <p:nvPr/>
          </p:nvSpPr>
          <p:spPr bwMode="gray">
            <a:xfrm>
              <a:off x="2246" y="1678"/>
              <a:ext cx="1134" cy="113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val 71"/>
            <p:cNvSpPr>
              <a:spLocks noChangeArrowheads="1"/>
            </p:cNvSpPr>
            <p:nvPr/>
          </p:nvSpPr>
          <p:spPr bwMode="gray">
            <a:xfrm>
              <a:off x="2261" y="1685"/>
              <a:ext cx="1105" cy="110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val 72"/>
            <p:cNvSpPr>
              <a:spLocks noChangeArrowheads="1"/>
            </p:cNvSpPr>
            <p:nvPr/>
          </p:nvSpPr>
          <p:spPr bwMode="gray">
            <a:xfrm>
              <a:off x="2273" y="1696"/>
              <a:ext cx="1052" cy="103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3" name="Text Box 116"/>
          <p:cNvSpPr txBox="1">
            <a:spLocks noChangeArrowheads="1"/>
          </p:cNvSpPr>
          <p:nvPr/>
        </p:nvSpPr>
        <p:spPr bwMode="gray">
          <a:xfrm>
            <a:off x="3122613" y="1408113"/>
            <a:ext cx="2871787" cy="16303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0000"/>
                </a:solidFill>
              </a:rPr>
              <a:t>Поступление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0000"/>
                </a:solidFill>
              </a:rPr>
              <a:t>собственных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0000"/>
                </a:solidFill>
              </a:rPr>
              <a:t>доходов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err="1" smtClean="0">
                <a:solidFill>
                  <a:srgbClr val="FF0000"/>
                </a:solidFill>
              </a:rPr>
              <a:t>20648,8т.р</a:t>
            </a:r>
            <a:r>
              <a:rPr lang="ru-RU" sz="2400" b="1" kern="0" dirty="0">
                <a:solidFill>
                  <a:srgbClr val="000000"/>
                </a:solidFill>
              </a:rPr>
              <a:t>.</a:t>
            </a:r>
            <a:endParaRPr lang="en-US" sz="2400" b="1" kern="0" dirty="0">
              <a:solidFill>
                <a:srgbClr val="000000"/>
              </a:solidFill>
            </a:endParaRPr>
          </a:p>
        </p:txBody>
      </p:sp>
      <p:grpSp>
        <p:nvGrpSpPr>
          <p:cNvPr id="88080" name="Group 139"/>
          <p:cNvGrpSpPr>
            <a:grpSpLocks/>
          </p:cNvGrpSpPr>
          <p:nvPr/>
        </p:nvGrpSpPr>
        <p:grpSpPr bwMode="auto">
          <a:xfrm>
            <a:off x="3006725" y="3892550"/>
            <a:ext cx="2098675" cy="1439863"/>
            <a:chOff x="2789" y="1625"/>
            <a:chExt cx="907" cy="907"/>
          </a:xfrm>
        </p:grpSpPr>
        <p:sp>
          <p:nvSpPr>
            <p:cNvPr id="45" name="Oval 140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val 14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val 142"/>
            <p:cNvSpPr>
              <a:spLocks noChangeArrowheads="1"/>
            </p:cNvSpPr>
            <p:nvPr/>
          </p:nvSpPr>
          <p:spPr bwMode="gray">
            <a:xfrm>
              <a:off x="2849" y="1684"/>
              <a:ext cx="788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val 143"/>
            <p:cNvSpPr>
              <a:spLocks noChangeArrowheads="1"/>
            </p:cNvSpPr>
            <p:nvPr/>
          </p:nvSpPr>
          <p:spPr bwMode="gray">
            <a:xfrm>
              <a:off x="2849" y="1686"/>
              <a:ext cx="788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val 144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88114" name="Group 145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51" name="Oval 146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5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Oval 147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4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Oval 148"/>
              <p:cNvSpPr>
                <a:spLocks noChangeArrowheads="1"/>
              </p:cNvSpPr>
              <p:nvPr/>
            </p:nvSpPr>
            <p:spPr bwMode="gray">
              <a:xfrm>
                <a:off x="4193" y="1724"/>
                <a:ext cx="1164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Oval 149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88081" name="Group 151"/>
          <p:cNvGrpSpPr>
            <a:grpSpLocks/>
          </p:cNvGrpSpPr>
          <p:nvPr/>
        </p:nvGrpSpPr>
        <p:grpSpPr bwMode="auto">
          <a:xfrm>
            <a:off x="246063" y="4962525"/>
            <a:ext cx="3138487" cy="1708150"/>
            <a:chOff x="884" y="2523"/>
            <a:chExt cx="862" cy="862"/>
          </a:xfrm>
        </p:grpSpPr>
        <p:sp>
          <p:nvSpPr>
            <p:cNvPr id="56" name="Oval 152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val 153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val 154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155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val 156"/>
            <p:cNvSpPr>
              <a:spLocks noChangeArrowheads="1"/>
            </p:cNvSpPr>
            <p:nvPr/>
          </p:nvSpPr>
          <p:spPr bwMode="gray">
            <a:xfrm>
              <a:off x="981" y="2617"/>
              <a:ext cx="674" cy="67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val 157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val 158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val 159"/>
            <p:cNvSpPr>
              <a:spLocks noChangeArrowheads="1"/>
            </p:cNvSpPr>
            <p:nvPr/>
          </p:nvSpPr>
          <p:spPr bwMode="gray">
            <a:xfrm>
              <a:off x="1007" y="2638"/>
              <a:ext cx="606" cy="594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val 160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9" name="AutoShape 124"/>
          <p:cNvSpPr>
            <a:spLocks noChangeArrowheads="1"/>
          </p:cNvSpPr>
          <p:nvPr/>
        </p:nvSpPr>
        <p:spPr bwMode="gray">
          <a:xfrm rot="8811606">
            <a:off x="2613404" y="3266710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55000">
                <a:srgbClr val="FFFF00"/>
              </a:gs>
              <a:gs pos="100000">
                <a:srgbClr val="66CCFF">
                  <a:gamma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70" name="Text Box 161"/>
          <p:cNvSpPr txBox="1">
            <a:spLocks noChangeArrowheads="1"/>
          </p:cNvSpPr>
          <p:nvPr/>
        </p:nvSpPr>
        <p:spPr bwMode="gray">
          <a:xfrm>
            <a:off x="875629" y="5402263"/>
            <a:ext cx="1747594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Упрощённая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 система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err="1" smtClean="0">
                <a:solidFill>
                  <a:srgbClr val="FF0000"/>
                </a:solidFill>
              </a:rPr>
              <a:t>3003,2т.р</a:t>
            </a:r>
            <a:r>
              <a:rPr lang="ru-RU" sz="2000" kern="0" dirty="0">
                <a:solidFill>
                  <a:srgbClr val="000000"/>
                </a:solidFill>
              </a:rPr>
              <a:t>.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880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678159">
            <a:off x="3719513" y="3556000"/>
            <a:ext cx="4079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16" name="Прямоугольник 726015"/>
          <p:cNvSpPr/>
          <p:nvPr/>
        </p:nvSpPr>
        <p:spPr>
          <a:xfrm>
            <a:off x="2082800" y="4030663"/>
            <a:ext cx="4017963" cy="1014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Единый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 err="1">
                <a:solidFill>
                  <a:srgbClr val="000000"/>
                </a:solidFill>
              </a:rPr>
              <a:t>с.х</a:t>
            </a:r>
            <a:r>
              <a:rPr lang="ru-RU" sz="2000" kern="0" dirty="0">
                <a:solidFill>
                  <a:srgbClr val="000000"/>
                </a:solidFill>
              </a:rPr>
              <a:t>. налог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0000"/>
                </a:solidFill>
              </a:rPr>
              <a:t>352,3 </a:t>
            </a:r>
            <a:r>
              <a:rPr lang="ru-RU" sz="2000" b="1" kern="0" dirty="0" err="1">
                <a:solidFill>
                  <a:srgbClr val="FF0000"/>
                </a:solidFill>
              </a:rPr>
              <a:t>т.р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80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2950" y="5122863"/>
            <a:ext cx="31067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175948">
            <a:off x="5445125" y="4438650"/>
            <a:ext cx="407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17" name="Прямоугольник 726016"/>
          <p:cNvSpPr/>
          <p:nvPr/>
        </p:nvSpPr>
        <p:spPr>
          <a:xfrm>
            <a:off x="5773738" y="5321300"/>
            <a:ext cx="304641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Налог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имущество </a:t>
            </a:r>
            <a:r>
              <a:rPr lang="ru-RU" sz="2000" kern="0" dirty="0" err="1">
                <a:solidFill>
                  <a:srgbClr val="000000"/>
                </a:solidFill>
              </a:rPr>
              <a:t>ф.л</a:t>
            </a:r>
            <a:r>
              <a:rPr lang="ru-RU" sz="2000" kern="0" dirty="0">
                <a:solidFill>
                  <a:srgbClr val="000000"/>
                </a:solidFill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0000"/>
                </a:solidFill>
              </a:rPr>
              <a:t>1485,1 </a:t>
            </a:r>
            <a:r>
              <a:rPr lang="ru-RU" sz="2000" b="1" kern="0" dirty="0" err="1">
                <a:solidFill>
                  <a:srgbClr val="FF0000"/>
                </a:solidFill>
              </a:rPr>
              <a:t>т.р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809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2950" y="3373438"/>
            <a:ext cx="3311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270602">
            <a:off x="5915025" y="3260725"/>
            <a:ext cx="407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25" name="Прямоугольник 726024"/>
          <p:cNvSpPr/>
          <p:nvPr/>
        </p:nvSpPr>
        <p:spPr>
          <a:xfrm>
            <a:off x="5773738" y="3824288"/>
            <a:ext cx="33702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Земельный налог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0000"/>
                </a:solidFill>
              </a:rPr>
              <a:t>4006,4 </a:t>
            </a:r>
            <a:r>
              <a:rPr lang="ru-RU" sz="2000" b="1" kern="0" dirty="0" err="1">
                <a:solidFill>
                  <a:srgbClr val="FF0000"/>
                </a:solidFill>
              </a:rPr>
              <a:t>т.р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8094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6238" y="1104900"/>
            <a:ext cx="241776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27" name="Прямоугольник 726026"/>
          <p:cNvSpPr/>
          <p:nvPr/>
        </p:nvSpPr>
        <p:spPr>
          <a:xfrm>
            <a:off x="5648325" y="1408113"/>
            <a:ext cx="4572000" cy="1014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2060"/>
                </a:solidFill>
              </a:rPr>
              <a:t>Использование имущества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2060"/>
                </a:solidFill>
              </a:rPr>
              <a:t>(аренда, продажа)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0000"/>
                </a:solidFill>
              </a:rPr>
              <a:t>1436,3 </a:t>
            </a:r>
            <a:r>
              <a:rPr lang="ru-RU" sz="2000" b="1" kern="0" dirty="0" err="1">
                <a:solidFill>
                  <a:srgbClr val="FF0000"/>
                </a:solidFill>
              </a:rPr>
              <a:t>т.р</a:t>
            </a:r>
            <a:r>
              <a:rPr lang="ru-RU" sz="2000" b="1" kern="0" dirty="0">
                <a:solidFill>
                  <a:srgbClr val="FF0000"/>
                </a:solidFill>
              </a:rPr>
              <a:t>.</a:t>
            </a:r>
            <a:endParaRPr lang="en-US" sz="2000" b="1" kern="0" dirty="0">
              <a:solidFill>
                <a:srgbClr val="FF0000"/>
              </a:solidFill>
            </a:endParaRPr>
          </a:p>
        </p:txBody>
      </p:sp>
      <p:pic>
        <p:nvPicPr>
          <p:cNvPr id="8809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554832">
            <a:off x="6116638" y="1906588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84550" y="5232400"/>
            <a:ext cx="243522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30" name="Прямоугольник 726029"/>
          <p:cNvSpPr/>
          <p:nvPr/>
        </p:nvSpPr>
        <p:spPr>
          <a:xfrm>
            <a:off x="3851275" y="5554663"/>
            <a:ext cx="17367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Прочие поступления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FF0000"/>
                </a:solidFill>
              </a:rPr>
              <a:t>316,22 </a:t>
            </a:r>
            <a:r>
              <a:rPr lang="ru-RU" sz="2000" b="1" kern="0" dirty="0" err="1">
                <a:solidFill>
                  <a:srgbClr val="FF0000"/>
                </a:solidFill>
              </a:rPr>
              <a:t>т.р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8099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147107">
            <a:off x="4800600" y="4787900"/>
            <a:ext cx="7016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696204"/>
              </p:ext>
            </p:extLst>
          </p:nvPr>
        </p:nvGraphicFramePr>
        <p:xfrm>
          <a:off x="273050" y="1576388"/>
          <a:ext cx="8212138" cy="466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Лист" r:id="rId3" imgW="8214419" imgH="4663440" progId="Excel.Sheet.8">
                  <p:embed/>
                </p:oleObj>
              </mc:Choice>
              <mc:Fallback>
                <p:oleObj name="Лист" r:id="rId3" imgW="8214419" imgH="4663440" progId="Excel.Shee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576388"/>
                        <a:ext cx="8212138" cy="4668837"/>
                      </a:xfrm>
                      <a:prstGeom prst="rect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solidFill>
                          <a:schemeClr val="bg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504" y="1196752"/>
            <a:ext cx="9144000" cy="43088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Собственные доходы бюджета Тацинского  сельского поселения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0288" y="6092825"/>
            <a:ext cx="11668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err="1">
                <a:solidFill>
                  <a:prstClr val="black"/>
                </a:solidFill>
                <a:latin typeface="Monotype Corsiva" pitchFamily="66" charset="0"/>
                <a:cs typeface="+mn-cs"/>
              </a:rPr>
              <a:t>тыс.рублей</a:t>
            </a:r>
            <a:endParaRPr lang="ru-RU" dirty="0">
              <a:solidFill>
                <a:prstClr val="black"/>
              </a:solidFill>
              <a:latin typeface="Monotype Corsiva" pitchFamily="66" charset="0"/>
              <a:cs typeface="+mn-cs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89683"/>
              </p:ext>
            </p:extLst>
          </p:nvPr>
        </p:nvGraphicFramePr>
        <p:xfrm>
          <a:off x="274637" y="2195513"/>
          <a:ext cx="8272463" cy="389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Лист" r:id="rId3" imgW="9921226" imgH="4663440" progId="Excel.Sheet.8">
                  <p:embed/>
                </p:oleObj>
              </mc:Choice>
              <mc:Fallback>
                <p:oleObj name="Лист" r:id="rId3" imgW="9921226" imgH="4663440" progId="Excel.Shee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7" y="2195513"/>
                        <a:ext cx="8272463" cy="3897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560" y="1245414"/>
            <a:ext cx="914400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spc="50" dirty="0" smtClean="0">
                <a:ln w="11430"/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Безвозмездные </a:t>
            </a:r>
            <a:r>
              <a:rPr lang="ru-RU" sz="2800" b="1" kern="0" spc="50" dirty="0">
                <a:ln w="11430"/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поступления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7380288" y="6092825"/>
            <a:ext cx="1166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Monotype Corsiva" pitchFamily="66" charset="0"/>
              </a:rPr>
              <a:t>тыс.рублей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39"/>
          <p:cNvGrpSpPr>
            <a:grpSpLocks/>
          </p:cNvGrpSpPr>
          <p:nvPr/>
        </p:nvGrpSpPr>
        <p:grpSpPr bwMode="auto">
          <a:xfrm>
            <a:off x="2700338" y="1484313"/>
            <a:ext cx="5376862" cy="4535487"/>
            <a:chOff x="1702" y="1253"/>
            <a:chExt cx="3855" cy="2825"/>
          </a:xfrm>
        </p:grpSpPr>
        <p:sp>
          <p:nvSpPr>
            <p:cNvPr id="4" name="Freeform 4"/>
            <p:cNvSpPr>
              <a:spLocks/>
            </p:cNvSpPr>
            <p:nvPr/>
          </p:nvSpPr>
          <p:spPr bwMode="gray">
            <a:xfrm>
              <a:off x="4878" y="3211"/>
              <a:ext cx="679" cy="866"/>
            </a:xfrm>
            <a:custGeom>
              <a:avLst/>
              <a:gdLst>
                <a:gd name="T0" fmla="*/ 399 w 847"/>
                <a:gd name="T1" fmla="*/ 1078 h 1079"/>
                <a:gd name="T2" fmla="*/ 0 w 847"/>
                <a:gd name="T3" fmla="*/ 459 h 1079"/>
                <a:gd name="T4" fmla="*/ 374 w 847"/>
                <a:gd name="T5" fmla="*/ 0 h 1079"/>
                <a:gd name="T6" fmla="*/ 846 w 847"/>
                <a:gd name="T7" fmla="*/ 536 h 1079"/>
                <a:gd name="T8" fmla="*/ 399 w 847"/>
                <a:gd name="T9" fmla="*/ 1078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7" h="1079">
                  <a:moveTo>
                    <a:pt x="399" y="1078"/>
                  </a:moveTo>
                  <a:lnTo>
                    <a:pt x="0" y="459"/>
                  </a:lnTo>
                  <a:lnTo>
                    <a:pt x="374" y="0"/>
                  </a:lnTo>
                  <a:lnTo>
                    <a:pt x="846" y="536"/>
                  </a:lnTo>
                  <a:lnTo>
                    <a:pt x="399" y="1078"/>
                  </a:lnTo>
                </a:path>
              </a:pathLst>
            </a:custGeom>
            <a:solidFill>
              <a:schemeClr val="accent2"/>
            </a:solidFill>
            <a:ln>
              <a:solidFill>
                <a:srgbClr val="51E00A"/>
              </a:solidFill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gray">
            <a:xfrm>
              <a:off x="2010" y="3211"/>
              <a:ext cx="3163" cy="368"/>
            </a:xfrm>
            <a:custGeom>
              <a:avLst/>
              <a:gdLst>
                <a:gd name="T0" fmla="*/ 0 w 3947"/>
                <a:gd name="T1" fmla="*/ 459 h 460"/>
                <a:gd name="T2" fmla="*/ 3573 w 3947"/>
                <a:gd name="T3" fmla="*/ 459 h 460"/>
                <a:gd name="T4" fmla="*/ 3946 w 3947"/>
                <a:gd name="T5" fmla="*/ 0 h 460"/>
                <a:gd name="T6" fmla="*/ 505 w 3947"/>
                <a:gd name="T7" fmla="*/ 0 h 460"/>
                <a:gd name="T8" fmla="*/ 0 w 3947"/>
                <a:gd name="T9" fmla="*/ 459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7" h="460">
                  <a:moveTo>
                    <a:pt x="0" y="459"/>
                  </a:moveTo>
                  <a:lnTo>
                    <a:pt x="3573" y="459"/>
                  </a:lnTo>
                  <a:lnTo>
                    <a:pt x="3946" y="0"/>
                  </a:lnTo>
                  <a:lnTo>
                    <a:pt x="505" y="0"/>
                  </a:lnTo>
                  <a:lnTo>
                    <a:pt x="0" y="459"/>
                  </a:lnTo>
                </a:path>
              </a:pathLst>
            </a:custGeom>
            <a:gradFill rotWithShape="0">
              <a:gsLst>
                <a:gs pos="0">
                  <a:srgbClr val="6666FF"/>
                </a:gs>
                <a:gs pos="100000">
                  <a:srgbClr val="6666FF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solidFill>
                <a:srgbClr val="51E00A"/>
              </a:solidFill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gray">
            <a:xfrm>
              <a:off x="1702" y="3578"/>
              <a:ext cx="3496" cy="500"/>
            </a:xfrm>
            <a:custGeom>
              <a:avLst/>
              <a:gdLst>
                <a:gd name="T0" fmla="*/ 383 w 4357"/>
                <a:gd name="T1" fmla="*/ 0 h 623"/>
                <a:gd name="T2" fmla="*/ 3954 w 4357"/>
                <a:gd name="T3" fmla="*/ 0 h 623"/>
                <a:gd name="T4" fmla="*/ 4356 w 4357"/>
                <a:gd name="T5" fmla="*/ 622 h 623"/>
                <a:gd name="T6" fmla="*/ 0 w 4357"/>
                <a:gd name="T7" fmla="*/ 622 h 623"/>
                <a:gd name="T8" fmla="*/ 383 w 4357"/>
                <a:gd name="T9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7" h="623">
                  <a:moveTo>
                    <a:pt x="383" y="0"/>
                  </a:moveTo>
                  <a:lnTo>
                    <a:pt x="3954" y="0"/>
                  </a:lnTo>
                  <a:lnTo>
                    <a:pt x="4356" y="622"/>
                  </a:lnTo>
                  <a:lnTo>
                    <a:pt x="0" y="622"/>
                  </a:lnTo>
                  <a:lnTo>
                    <a:pt x="383" y="0"/>
                  </a:lnTo>
                </a:path>
              </a:pathLst>
            </a:custGeom>
            <a:solidFill>
              <a:schemeClr val="tx2">
                <a:lumMod val="75000"/>
              </a:schemeClr>
            </a:solidFill>
            <a:ln w="12700" cap="rnd" cmpd="sng">
              <a:solidFill>
                <a:srgbClr val="51E00A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gray">
            <a:xfrm>
              <a:off x="4168" y="2235"/>
              <a:ext cx="525" cy="682"/>
            </a:xfrm>
            <a:custGeom>
              <a:avLst/>
              <a:gdLst>
                <a:gd name="T0" fmla="*/ 0 w 655"/>
                <a:gd name="T1" fmla="*/ 230 h 849"/>
                <a:gd name="T2" fmla="*/ 387 w 655"/>
                <a:gd name="T3" fmla="*/ 848 h 849"/>
                <a:gd name="T4" fmla="*/ 654 w 655"/>
                <a:gd name="T5" fmla="*/ 531 h 849"/>
                <a:gd name="T6" fmla="*/ 188 w 655"/>
                <a:gd name="T7" fmla="*/ 0 h 849"/>
                <a:gd name="T8" fmla="*/ 0 w 655"/>
                <a:gd name="T9" fmla="*/ 230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5" h="849">
                  <a:moveTo>
                    <a:pt x="0" y="230"/>
                  </a:moveTo>
                  <a:lnTo>
                    <a:pt x="387" y="848"/>
                  </a:lnTo>
                  <a:lnTo>
                    <a:pt x="654" y="531"/>
                  </a:lnTo>
                  <a:lnTo>
                    <a:pt x="188" y="0"/>
                  </a:lnTo>
                  <a:lnTo>
                    <a:pt x="0" y="230"/>
                  </a:lnTo>
                </a:path>
              </a:pathLst>
            </a:custGeom>
            <a:solidFill>
              <a:schemeClr val="accent2"/>
            </a:solidFill>
            <a:ln>
              <a:solidFill>
                <a:srgbClr val="51E00A"/>
              </a:solidFill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gray">
            <a:xfrm>
              <a:off x="2727" y="2235"/>
              <a:ext cx="1590" cy="185"/>
            </a:xfrm>
            <a:custGeom>
              <a:avLst/>
              <a:gdLst>
                <a:gd name="T0" fmla="*/ 0 w 1980"/>
                <a:gd name="T1" fmla="*/ 228 h 229"/>
                <a:gd name="T2" fmla="*/ 1791 w 1980"/>
                <a:gd name="T3" fmla="*/ 228 h 229"/>
                <a:gd name="T4" fmla="*/ 1979 w 1980"/>
                <a:gd name="T5" fmla="*/ 0 h 229"/>
                <a:gd name="T6" fmla="*/ 500 w 1980"/>
                <a:gd name="T7" fmla="*/ 0 h 229"/>
                <a:gd name="T8" fmla="*/ 0 w 1980"/>
                <a:gd name="T9" fmla="*/ 22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0" h="229">
                  <a:moveTo>
                    <a:pt x="0" y="228"/>
                  </a:moveTo>
                  <a:lnTo>
                    <a:pt x="1791" y="228"/>
                  </a:lnTo>
                  <a:lnTo>
                    <a:pt x="1979" y="0"/>
                  </a:lnTo>
                  <a:lnTo>
                    <a:pt x="500" y="0"/>
                  </a:lnTo>
                  <a:lnTo>
                    <a:pt x="0" y="228"/>
                  </a:lnTo>
                </a:path>
              </a:pathLst>
            </a:custGeom>
            <a:gradFill rotWithShape="0">
              <a:gsLst>
                <a:gs pos="0">
                  <a:srgbClr val="F4A70C"/>
                </a:gs>
                <a:gs pos="100000">
                  <a:srgbClr val="F4A70C">
                    <a:gamma/>
                    <a:shade val="47451"/>
                    <a:invGamma/>
                  </a:srgbClr>
                </a:gs>
              </a:gsLst>
              <a:lin ang="2700000" scaled="1"/>
            </a:gradFill>
            <a:ln>
              <a:solidFill>
                <a:srgbClr val="51E00A"/>
              </a:solidFill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gray">
            <a:xfrm>
              <a:off x="2421" y="2419"/>
              <a:ext cx="2057" cy="498"/>
            </a:xfrm>
            <a:custGeom>
              <a:avLst/>
              <a:gdLst>
                <a:gd name="T0" fmla="*/ 0 w 2561"/>
                <a:gd name="T1" fmla="*/ 620 h 621"/>
                <a:gd name="T2" fmla="*/ 2560 w 2561"/>
                <a:gd name="T3" fmla="*/ 620 h 621"/>
                <a:gd name="T4" fmla="*/ 2172 w 2561"/>
                <a:gd name="T5" fmla="*/ 0 h 621"/>
                <a:gd name="T6" fmla="*/ 382 w 2561"/>
                <a:gd name="T7" fmla="*/ 0 h 621"/>
                <a:gd name="T8" fmla="*/ 0 w 2561"/>
                <a:gd name="T9" fmla="*/ 62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1" h="621">
                  <a:moveTo>
                    <a:pt x="0" y="620"/>
                  </a:moveTo>
                  <a:lnTo>
                    <a:pt x="2560" y="620"/>
                  </a:lnTo>
                  <a:lnTo>
                    <a:pt x="2172" y="0"/>
                  </a:lnTo>
                  <a:lnTo>
                    <a:pt x="382" y="0"/>
                  </a:lnTo>
                  <a:lnTo>
                    <a:pt x="0" y="620"/>
                  </a:lnTo>
                </a:path>
              </a:pathLst>
            </a:custGeom>
            <a:solidFill>
              <a:srgbClr val="FFFF00"/>
            </a:solidFill>
            <a:ln>
              <a:solidFill>
                <a:srgbClr val="51E00A"/>
              </a:solidFill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gray">
            <a:xfrm>
              <a:off x="3446" y="1253"/>
              <a:ext cx="386" cy="502"/>
            </a:xfrm>
            <a:custGeom>
              <a:avLst/>
              <a:gdLst>
                <a:gd name="T0" fmla="*/ 387 w 477"/>
                <a:gd name="T1" fmla="*/ 624 h 625"/>
                <a:gd name="T2" fmla="*/ 476 w 477"/>
                <a:gd name="T3" fmla="*/ 527 h 625"/>
                <a:gd name="T4" fmla="*/ 0 w 477"/>
                <a:gd name="T5" fmla="*/ 0 h 625"/>
                <a:gd name="T6" fmla="*/ 387 w 477"/>
                <a:gd name="T7" fmla="*/ 62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solidFill>
              <a:srgbClr val="FF6600"/>
            </a:solidFill>
            <a:ln>
              <a:solidFill>
                <a:srgbClr val="51E00A"/>
              </a:solidFill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gray">
            <a:xfrm>
              <a:off x="3136" y="1253"/>
              <a:ext cx="621" cy="502"/>
            </a:xfrm>
            <a:custGeom>
              <a:avLst/>
              <a:gdLst>
                <a:gd name="T0" fmla="*/ 0 w 773"/>
                <a:gd name="T1" fmla="*/ 624 h 625"/>
                <a:gd name="T2" fmla="*/ 772 w 773"/>
                <a:gd name="T3" fmla="*/ 624 h 625"/>
                <a:gd name="T4" fmla="*/ 387 w 773"/>
                <a:gd name="T5" fmla="*/ 0 h 625"/>
                <a:gd name="T6" fmla="*/ 0 w 773"/>
                <a:gd name="T7" fmla="*/ 62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51E00A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0000"/>
                </a:solidFill>
                <a:latin typeface="Arial" pitchFamily="34" charset="0"/>
                <a:cs typeface="+mn-cs"/>
              </a:endParaRPr>
            </a:p>
          </p:txBody>
        </p:sp>
        <p:sp>
          <p:nvSpPr>
            <p:cNvPr id="12" name="Text Box 34"/>
            <p:cNvSpPr txBox="1">
              <a:spLocks noChangeArrowheads="1"/>
            </p:cNvSpPr>
            <p:nvPr/>
          </p:nvSpPr>
          <p:spPr bwMode="gray">
            <a:xfrm>
              <a:off x="2707" y="1520"/>
              <a:ext cx="1763" cy="230"/>
            </a:xfrm>
            <a:prstGeom prst="rect">
              <a:avLst/>
            </a:prstGeom>
            <a:noFill/>
            <a:ln>
              <a:solidFill>
                <a:srgbClr val="51E00A"/>
              </a:solidFill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3,5 </a:t>
              </a:r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миллиона рублей</a:t>
              </a:r>
              <a:endPara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3" name="Text Box 36"/>
            <p:cNvSpPr txBox="1">
              <a:spLocks noChangeArrowheads="1"/>
            </p:cNvSpPr>
            <p:nvPr/>
          </p:nvSpPr>
          <p:spPr bwMode="gray">
            <a:xfrm>
              <a:off x="2707" y="2624"/>
              <a:ext cx="1570" cy="221"/>
            </a:xfrm>
            <a:prstGeom prst="rect">
              <a:avLst/>
            </a:prstGeom>
            <a:noFill/>
            <a:ln>
              <a:solidFill>
                <a:srgbClr val="51E00A"/>
              </a:solidFill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2,5 </a:t>
              </a:r>
              <a:r>
                <a:rPr lang="ru-RU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миллиона</a:t>
              </a:r>
              <a:r>
                <a:rPr lang="ru-RU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 рублей</a:t>
              </a:r>
              <a:endPara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gray">
            <a:xfrm>
              <a:off x="2705" y="3776"/>
              <a:ext cx="1572" cy="221"/>
            </a:xfrm>
            <a:prstGeom prst="rect">
              <a:avLst/>
            </a:prstGeom>
            <a:noFill/>
            <a:ln>
              <a:solidFill>
                <a:srgbClr val="51E00A"/>
              </a:solidFill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2,6 </a:t>
              </a:r>
              <a:r>
                <a:rPr lang="ru-RU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миллиона</a:t>
              </a:r>
              <a:r>
                <a:rPr lang="ru-RU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cs typeface="+mn-cs"/>
                </a:rPr>
                <a:t> рублей</a:t>
              </a:r>
              <a:endPara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827088" y="2216150"/>
            <a:ext cx="295275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Verdana" pitchFamily="34" charset="0"/>
                <a:cs typeface="+mn-cs"/>
              </a:rPr>
              <a:t>На 01 января 2016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1116013" y="3941763"/>
            <a:ext cx="2281237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Verdana" pitchFamily="34" charset="0"/>
                <a:cs typeface="+mn-cs"/>
              </a:rPr>
              <a:t>На 01 января 2015 </a:t>
            </a:r>
            <a:endParaRPr lang="en-US" sz="1600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1144588" y="5654675"/>
            <a:ext cx="2281237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FFFF"/>
                </a:solidFill>
                <a:latin typeface="Verdana" pitchFamily="34" charset="0"/>
                <a:cs typeface="+mn-cs"/>
              </a:rPr>
              <a:t>На 01 января 2014 </a:t>
            </a:r>
            <a:endParaRPr lang="en-US" sz="1600" dirty="0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75656" y="980728"/>
            <a:ext cx="640871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СНИЖЕНИЕ ЗАДОЛЖЕННОСТИ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388" y="981075"/>
            <a:ext cx="8569325" cy="4586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b="1" dirty="0" err="1"/>
              <a:t>Бюджетообразующие</a:t>
            </a:r>
            <a:r>
              <a:rPr lang="ru-RU" sz="2400" b="1" dirty="0"/>
              <a:t> предприятия  ст. Тацинская</a:t>
            </a:r>
          </a:p>
          <a:p>
            <a:pPr algn="just">
              <a:defRPr/>
            </a:pPr>
            <a:endParaRPr lang="ru-RU" sz="2400" b="1" dirty="0"/>
          </a:p>
          <a:p>
            <a:pPr marL="285750" indent="-285750" algn="just">
              <a:buFontTx/>
              <a:buChar char="-"/>
              <a:defRPr/>
            </a:pPr>
            <a:r>
              <a:rPr lang="ru-RU" sz="2400" b="1" dirty="0"/>
              <a:t>ОАО «Тацинский молочный завод»;</a:t>
            </a:r>
          </a:p>
          <a:p>
            <a:pPr marL="285750" indent="-285750" algn="just">
              <a:buFontTx/>
              <a:buChar char="-"/>
              <a:defRPr/>
            </a:pPr>
            <a:endParaRPr lang="ru-RU" sz="2400" b="1" dirty="0"/>
          </a:p>
          <a:p>
            <a:pPr algn="just">
              <a:defRPr/>
            </a:pPr>
            <a:r>
              <a:rPr lang="ru-RU" sz="2400" b="1" dirty="0"/>
              <a:t>-ДХО «Тацинская нефтебаза»;</a:t>
            </a:r>
          </a:p>
          <a:p>
            <a:pPr algn="just">
              <a:defRPr/>
            </a:pPr>
            <a:r>
              <a:rPr lang="ru-RU" sz="2400" b="1" dirty="0"/>
              <a:t> </a:t>
            </a:r>
          </a:p>
          <a:p>
            <a:pPr algn="just">
              <a:defRPr/>
            </a:pPr>
            <a:r>
              <a:rPr lang="ru-RU" sz="2400" b="1" dirty="0"/>
              <a:t>-</a:t>
            </a:r>
            <a:r>
              <a:rPr lang="ru-RU" sz="2400" b="1" dirty="0" err="1"/>
              <a:t>Тацинское</a:t>
            </a:r>
            <a:r>
              <a:rPr lang="ru-RU" sz="2400" b="1" dirty="0"/>
              <a:t> РАЙПО;</a:t>
            </a:r>
          </a:p>
          <a:p>
            <a:pPr algn="just">
              <a:defRPr/>
            </a:pPr>
            <a:endParaRPr lang="ru-RU" sz="2400" b="1" dirty="0"/>
          </a:p>
          <a:p>
            <a:pPr algn="just">
              <a:defRPr/>
            </a:pPr>
            <a:r>
              <a:rPr lang="ru-RU" sz="2400" b="1" dirty="0"/>
              <a:t>-ООО «</a:t>
            </a:r>
            <a:r>
              <a:rPr lang="ru-RU" sz="2400" b="1" dirty="0" err="1"/>
              <a:t>Тацинское</a:t>
            </a:r>
            <a:r>
              <a:rPr lang="ru-RU" sz="2400" b="1" dirty="0"/>
              <a:t> АТП»;</a:t>
            </a:r>
          </a:p>
          <a:p>
            <a:pPr algn="just">
              <a:defRPr/>
            </a:pPr>
            <a:endParaRPr lang="ru-RU" sz="2400" b="1" dirty="0"/>
          </a:p>
          <a:p>
            <a:pPr algn="just">
              <a:defRPr/>
            </a:pPr>
            <a:r>
              <a:rPr lang="ru-RU" sz="2400" b="1" dirty="0"/>
              <a:t>-МУП ЖКХ «Станица». </a:t>
            </a:r>
          </a:p>
          <a:p>
            <a:pPr algn="just">
              <a:defRPr/>
            </a:pPr>
            <a:endParaRPr lang="ru-RU" sz="2800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4196</TotalTime>
  <Words>445</Words>
  <Application>Microsoft Office PowerPoint</Application>
  <PresentationFormat>Экран (4:3)</PresentationFormat>
  <Paragraphs>174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Тема Office</vt:lpstr>
      <vt:lpstr>3_Тема Office</vt:lpstr>
      <vt:lpstr>7_Тема Office</vt:lpstr>
      <vt:lpstr>10_Тема Office</vt:lpstr>
      <vt:lpstr>11_Тема Office</vt:lpstr>
      <vt:lpstr>12_Тема Office</vt:lpstr>
      <vt:lpstr>15_Тема Office</vt:lpstr>
      <vt:lpstr>23_Тема Office</vt:lpstr>
      <vt:lpstr>37_Тема Office</vt:lpstr>
      <vt:lpstr>42_Тема Office</vt:lpstr>
      <vt:lpstr>1_Тема Office</vt:lpstr>
      <vt:lpstr>2_Тема Office</vt:lpstr>
      <vt:lpstr>Лист</vt:lpstr>
      <vt:lpstr>Презентация PowerPoint</vt:lpstr>
      <vt:lpstr>Презентация PowerPoint</vt:lpstr>
      <vt:lpstr>Презентация PowerPoint</vt:lpstr>
      <vt:lpstr>Структура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На территории находится 13 сельскохозяйственных предприятий  </vt:lpstr>
      <vt:lpstr> Расходы Тацинского поселения</vt:lpstr>
      <vt:lpstr>Муниципальная  программы Тацинского сельского поселения  «Обеспечение качественными жилищно-коммунальными услугами населения Тацинского поселения»   всего  затрат: 2 626 тыс. руб.  из них :  -оплата уличного освещения -1 800 тыс. руб.  -ремонт уличного освещения  370,0 тыс. руб.</vt:lpstr>
      <vt:lpstr>Приобретено оборудования    всего  на сумму :    455,7 тыс. руб.   из них :  - светильников 39 штук на сумму 62,3 тыс. руб.   - ламп накаливания 343 штуки на  сумму 63,8 тыс. руб.  -ремонт освещения мемориала «Прорыв» 175,0 тысяч рублей </vt:lpstr>
      <vt:lpstr>Муниципальная  программы Тацинского сельского поселения   «Развитие транспортной системы»  всего запланировано   2 556 тыс. руб.  </vt:lpstr>
      <vt:lpstr>Презентация PowerPoint</vt:lpstr>
      <vt:lpstr>Презентация PowerPoint</vt:lpstr>
      <vt:lpstr>Презентация PowerPoint</vt:lpstr>
      <vt:lpstr>Состояние водопроводных сетей  износ 85%</vt:lpstr>
      <vt:lpstr>Объем поднятой и отпущенной воды  МУП ЖКХ «Станица»</vt:lpstr>
      <vt:lpstr>Установка   8 штук водопроводных башен </vt:lpstr>
      <vt:lpstr> Реконструкция объектов водопро-водно-канализационного хозяйства в ст.Тацинская</vt:lpstr>
      <vt:lpstr>Памятный мемориал погибшим в ВОВ</vt:lpstr>
      <vt:lpstr>Открытие памятного знака погибшим землякам исполнявшим воинский долг на территории России</vt:lpstr>
      <vt:lpstr>Текущий ремонт памятников</vt:lpstr>
      <vt:lpstr> Ремонт жилья ветеранам ВОВ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Администрация</dc:creator>
  <cp:lastModifiedBy>User</cp:lastModifiedBy>
  <cp:revision>393</cp:revision>
  <dcterms:created xsi:type="dcterms:W3CDTF">2014-07-24T07:11:56Z</dcterms:created>
  <dcterms:modified xsi:type="dcterms:W3CDTF">2016-07-25T11:32:53Z</dcterms:modified>
</cp:coreProperties>
</file>