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2"/>
  </p:notesMasterIdLst>
  <p:sldIdLst>
    <p:sldId id="419" r:id="rId4"/>
    <p:sldId id="417" r:id="rId5"/>
    <p:sldId id="418" r:id="rId6"/>
    <p:sldId id="408" r:id="rId7"/>
    <p:sldId id="421" r:id="rId8"/>
    <p:sldId id="422" r:id="rId9"/>
    <p:sldId id="423" r:id="rId10"/>
    <p:sldId id="424" r:id="rId11"/>
    <p:sldId id="409" r:id="rId12"/>
    <p:sldId id="420" r:id="rId13"/>
    <p:sldId id="425" r:id="rId14"/>
    <p:sldId id="426" r:id="rId15"/>
    <p:sldId id="427" r:id="rId16"/>
    <p:sldId id="428" r:id="rId17"/>
    <p:sldId id="430" r:id="rId18"/>
    <p:sldId id="432" r:id="rId19"/>
    <p:sldId id="433" r:id="rId20"/>
    <p:sldId id="4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FF6600"/>
    <a:srgbClr val="FF0000"/>
    <a:srgbClr val="F066C9"/>
    <a:srgbClr val="FFFFCC"/>
    <a:srgbClr val="6600CC"/>
    <a:srgbClr val="FF3399"/>
    <a:srgbClr val="FF33CC"/>
    <a:srgbClr val="FAF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698" autoAdjust="0"/>
  </p:normalViewPr>
  <p:slideViewPr>
    <p:cSldViewPr>
      <p:cViewPr varScale="1">
        <p:scale>
          <a:sx n="84" d="100"/>
          <a:sy n="84" d="100"/>
        </p:scale>
        <p:origin x="-13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аппарат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FF00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 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7560.7</c:v>
                </c:pt>
                <c:pt idx="1">
                  <c:v>6947.2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54501.9</c:v>
                </c:pt>
                <c:pt idx="1">
                  <c:v>11900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94880"/>
        <c:axId val="21976192"/>
      </c:barChart>
      <c:catAx>
        <c:axId val="2199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976192"/>
        <c:crosses val="autoZero"/>
        <c:auto val="1"/>
        <c:lblAlgn val="ctr"/>
        <c:lblOffset val="100"/>
        <c:noMultiLvlLbl val="0"/>
      </c:catAx>
      <c:valAx>
        <c:axId val="219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9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393796358732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20648.8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2016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18567.400000000001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2017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2508428860418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11553.1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2018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6049E-3"/>
                  <c:y val="-0.2319622387053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11553.1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2019 год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0864197530864196E-3"/>
                  <c:y val="-0.24814565070802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11553.1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2015 год</c:v>
                </c:pt>
                <c:pt idx="1">
                  <c:v>План 2016 год</c:v>
                </c:pt>
                <c:pt idx="2">
                  <c:v>Проект 2017 год</c:v>
                </c:pt>
                <c:pt idx="3">
                  <c:v>Проект 2018 год</c:v>
                </c:pt>
                <c:pt idx="4">
                  <c:v>Проект 2019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103360"/>
        <c:axId val="107104896"/>
      </c:barChart>
      <c:catAx>
        <c:axId val="107103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04896"/>
        <c:crosses val="autoZero"/>
        <c:auto val="1"/>
        <c:lblAlgn val="ctr"/>
        <c:lblOffset val="100"/>
        <c:noMultiLvlLbl val="0"/>
      </c:catAx>
      <c:valAx>
        <c:axId val="1071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103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8976.5</c:v>
                </c:pt>
                <c:pt idx="1">
                  <c:v>7221.3</c:v>
                </c:pt>
                <c:pt idx="2">
                  <c:v>7221.3</c:v>
                </c:pt>
                <c:pt idx="3">
                  <c:v>7221.3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349.7</c:v>
                </c:pt>
                <c:pt idx="1">
                  <c:v>346.7</c:v>
                </c:pt>
                <c:pt idx="2">
                  <c:v>346.7</c:v>
                </c:pt>
                <c:pt idx="3">
                  <c:v>346.7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665.9</c:v>
                </c:pt>
                <c:pt idx="1">
                  <c:v>118.4</c:v>
                </c:pt>
                <c:pt idx="2">
                  <c:v>118.4</c:v>
                </c:pt>
                <c:pt idx="3">
                  <c:v>118.4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4473.3999999999996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1279609735966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528513043029692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254273136157335E-2"/>
                  <c:y val="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39708.400000000001</c:v>
                </c:pt>
                <c:pt idx="1">
                  <c:v>3438.6</c:v>
                </c:pt>
                <c:pt idx="2">
                  <c:v>3438.6</c:v>
                </c:pt>
                <c:pt idx="3">
                  <c:v>3438.6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274.10000000000002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242.6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512256"/>
        <c:axId val="32514048"/>
      </c:barChart>
      <c:catAx>
        <c:axId val="32512256"/>
        <c:scaling>
          <c:orientation val="minMax"/>
        </c:scaling>
        <c:delete val="0"/>
        <c:axPos val="l"/>
        <c:majorTickMark val="none"/>
        <c:minorTickMark val="none"/>
        <c:tickLblPos val="nextTo"/>
        <c:crossAx val="32514048"/>
        <c:crosses val="autoZero"/>
        <c:auto val="1"/>
        <c:lblAlgn val="ctr"/>
        <c:lblOffset val="100"/>
        <c:noMultiLvlLbl val="0"/>
      </c:catAx>
      <c:valAx>
        <c:axId val="325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512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5696622161360267"/>
          <c:w val="0.98920328068623242"/>
          <c:h val="0.52854102476320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7317281520365511"/>
                  <c:y val="-3.810301527548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11130553125305E-2"/>
                  <c:y val="8.7502137081145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49300087489063E-2"/>
                  <c:y val="-1.971105601010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44813842714109E-3"/>
                  <c:y val="-6.55687290605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972319432293185E-2"/>
                  <c:y val="-6.035244582963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49999999999999E-2"/>
                  <c:y val="-2.750245565224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60.7</c:v>
                </c:pt>
                <c:pt idx="1">
                  <c:v>2.9</c:v>
                </c:pt>
                <c:pt idx="2" formatCode="0.0">
                  <c:v>1</c:v>
                </c:pt>
                <c:pt idx="3">
                  <c:v>28.9</c:v>
                </c:pt>
                <c:pt idx="4">
                  <c:v>0.2</c:v>
                </c:pt>
                <c:pt idx="5">
                  <c:v>2.5</c:v>
                </c:pt>
                <c:pt idx="6">
                  <c:v>2.2999999999999998</c:v>
                </c:pt>
                <c:pt idx="7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47222222222222221"/>
          <c:y val="2.2704350088403474E-2"/>
          <c:w val="0.51851851851851849"/>
          <c:h val="0.977295649911596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98B7-1C25-477B-9CF5-7CC050CAAAA8}" type="doc">
      <dgm:prSet loTypeId="urn:microsoft.com/office/officeart/2008/layout/RadialCluster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4C39E9-B90E-46FF-809E-917225EDFA40}">
      <dgm:prSet phldrT="[Текст]"/>
      <dgm:spPr>
        <a:xfrm>
          <a:off x="2901362" y="1380308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4057,0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тыс. руб на реализацию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муниципальных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программ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AE559-CDD6-4835-AD33-6692E3FE1E13}" type="parTrans" cxnId="{E31DDA0F-07BB-4270-8147-E399B6D9A36B}">
      <dgm:prSet/>
      <dgm:spPr/>
      <dgm:t>
        <a:bodyPr/>
        <a:lstStyle/>
        <a:p>
          <a:endParaRPr lang="ru-RU"/>
        </a:p>
      </dgm:t>
    </dgm:pt>
    <dgm:pt modelId="{BEC33D4B-F6EB-4BB6-8107-4D6B88CB92CA}" type="sibTrans" cxnId="{E31DDA0F-07BB-4270-8147-E399B6D9A36B}">
      <dgm:prSet/>
      <dgm:spPr/>
      <dgm:t>
        <a:bodyPr/>
        <a:lstStyle/>
        <a:p>
          <a:endParaRPr lang="ru-RU"/>
        </a:p>
      </dgm:t>
    </dgm:pt>
    <dgm:pt modelId="{2C8954B6-18B3-4BE7-BAE0-E25B2073BD66}">
      <dgm:prSet phldrT="[Текст]" custT="1"/>
      <dgm:spPr>
        <a:xfrm>
          <a:off x="3322701" y="132228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B127332-FB34-4674-8D3E-88D00F627B01}" type="parTrans" cxnId="{B59C1613-90FF-4676-9C52-CF129060EF4B}">
      <dgm:prSet/>
      <dgm:spPr>
        <a:xfrm rot="16768037">
          <a:off x="3800202" y="1007195"/>
          <a:ext cx="756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351014F-A0F2-4891-ADA7-3C899A579252}" type="sibTrans" cxnId="{B59C1613-90FF-4676-9C52-CF129060EF4B}">
      <dgm:prSet/>
      <dgm:spPr/>
      <dgm:t>
        <a:bodyPr/>
        <a:lstStyle/>
        <a:p>
          <a:endParaRPr lang="ru-RU"/>
        </a:p>
      </dgm:t>
    </dgm:pt>
    <dgm:pt modelId="{B5E00E4D-0EA9-4C16-A537-43D7B9336EE5}">
      <dgm:prSet phldrT="[Текст]"/>
      <dgm:spPr>
        <a:xfrm>
          <a:off x="744288" y="19834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20,1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324094-2CF3-4313-A255-5B5BE45B0083}" type="sibTrans" cxnId="{6D4EAFAC-DFD0-4581-9108-0C67DEF0BF76}">
      <dgm:prSet/>
      <dgm:spPr/>
      <dgm:t>
        <a:bodyPr/>
        <a:lstStyle/>
        <a:p>
          <a:endParaRPr lang="ru-RU"/>
        </a:p>
      </dgm:t>
    </dgm:pt>
    <dgm:pt modelId="{21852092-6ED4-441C-8324-49AEBFFEAB1C}" type="parTrans" cxnId="{6D4EAFAC-DFD0-4581-9108-0C67DEF0BF76}">
      <dgm:prSet/>
      <dgm:spPr>
        <a:xfrm rot="12516686">
          <a:off x="2220443" y="1464246"/>
          <a:ext cx="7251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87E2253-00F0-4F02-8629-19311758F915}">
      <dgm:prSet phldrT="[Текст]"/>
      <dgm:spPr>
        <a:xfrm>
          <a:off x="536538" y="1785056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480,0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2AF654-AA4A-4E72-B424-BACF7569B4C0}" type="sibTrans" cxnId="{18398FF6-8A07-4DD6-A603-EE06A8CB707B}">
      <dgm:prSet/>
      <dgm:spPr/>
      <dgm:t>
        <a:bodyPr/>
        <a:lstStyle/>
        <a:p>
          <a:endParaRPr lang="ru-RU"/>
        </a:p>
      </dgm:t>
    </dgm:pt>
    <dgm:pt modelId="{CD2F6816-5F63-4AD4-8FB5-ABCD40C6BA54}" type="parTrans" cxnId="{18398FF6-8A07-4DD6-A603-EE06A8CB707B}">
      <dgm:prSet/>
      <dgm:spPr>
        <a:xfrm rot="10522234">
          <a:off x="1923167" y="2350370"/>
          <a:ext cx="979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D18DDA0-CBE1-44C1-A35B-71CEDCEB2E44}">
      <dgm:prSet phldrT="[Текст]" custT="1"/>
      <dgm:spPr>
        <a:xfrm>
          <a:off x="1603758" y="3503997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1718,5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DDCD2F9-0EF3-487D-8035-1FD542F7DFEB}" type="sibTrans" cxnId="{47E756E7-64B4-4158-85E4-BB65A4AB57B7}">
      <dgm:prSet/>
      <dgm:spPr/>
      <dgm:t>
        <a:bodyPr/>
        <a:lstStyle/>
        <a:p>
          <a:endParaRPr lang="ru-RU"/>
        </a:p>
      </dgm:t>
    </dgm:pt>
    <dgm:pt modelId="{A99CF24A-574F-423C-9385-E9FD246C99DD}" type="parTrans" cxnId="{47E756E7-64B4-4158-85E4-BB65A4AB57B7}">
      <dgm:prSet/>
      <dgm:spPr>
        <a:xfrm rot="7576139">
          <a:off x="2925697" y="3285690"/>
          <a:ext cx="5415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C432889-E08B-4AA5-9D11-483AD75D2E2E}">
      <dgm:prSet phldrT="[Текст]"/>
      <dgm:spPr>
        <a:xfrm>
          <a:off x="4207673" y="3346348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1700,0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F019850-BAAE-49CD-9ABC-8624006C202A}" type="sibTrans" cxnId="{E146BFE0-F8AD-460C-83E6-4AF89093A991}">
      <dgm:prSet/>
      <dgm:spPr/>
      <dgm:t>
        <a:bodyPr/>
        <a:lstStyle/>
        <a:p>
          <a:endParaRPr lang="ru-RU"/>
        </a:p>
      </dgm:t>
    </dgm:pt>
    <dgm:pt modelId="{AA5991F0-EF32-4387-8540-67B94B301A26}" type="parTrans" cxnId="{E146BFE0-F8AD-460C-83E6-4AF89093A991}">
      <dgm:prSet/>
      <dgm:spPr>
        <a:xfrm rot="3740305">
          <a:off x="4333358" y="3206865"/>
          <a:ext cx="314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6CAAE84-40BE-4910-99D6-F6E17982CC1C}">
      <dgm:prSet phldrT="[Текст]" custT="1"/>
      <dgm:spPr>
        <a:xfrm>
          <a:off x="5636666" y="264455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118,4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C98A71-B2F1-4519-8218-5A79EECCEE04}" type="sibTrans" cxnId="{B38A0063-7B72-4122-ABD1-D46BBE431CCB}">
      <dgm:prSet/>
      <dgm:spPr/>
      <dgm:t>
        <a:bodyPr/>
        <a:lstStyle/>
        <a:p>
          <a:endParaRPr lang="ru-RU"/>
        </a:p>
      </dgm:t>
    </dgm:pt>
    <dgm:pt modelId="{1F79455D-BFB4-452F-A83D-8A8E469234F3}" type="parTrans" cxnId="{B38A0063-7B72-4122-ABD1-D46BBE431CCB}">
      <dgm:prSet/>
      <dgm:spPr>
        <a:xfrm rot="19991680">
          <a:off x="5014479" y="1532835"/>
          <a:ext cx="657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E9BC80E2-5B05-4799-BAF9-98B61BD4D84C}" type="pres">
      <dgm:prSet presAssocID="{AAA898B7-1C25-477B-9CF5-7CC050CAAA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13B33-699A-486E-96E8-BD7F442DB78A}" type="pres">
      <dgm:prSet presAssocID="{464C39E9-B90E-46FF-809E-917225EDFA40}" presName="singleCycle" presStyleCnt="0"/>
      <dgm:spPr/>
    </dgm:pt>
    <dgm:pt modelId="{ABB52118-E47E-4E9C-A591-7BD5A29D4F7C}" type="pres">
      <dgm:prSet presAssocID="{464C39E9-B90E-46FF-809E-917225EDFA40}" presName="singleCenter" presStyleLbl="node1" presStyleIdx="0" presStyleCnt="7" custScaleX="152096" custScaleY="119434" custLinFactNeighborX="-2314" custLinFactNeighborY="-75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0BA1C4E-6A34-476D-8E3C-674C344A33E0}" type="pres">
      <dgm:prSet presAssocID="{CB127332-FB34-4674-8D3E-88D00F627B0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7BF89775-0155-4FCC-A561-8D1E0759F8CE}" type="pres">
      <dgm:prSet presAssocID="{2C8954B6-18B3-4BE7-BAE0-E25B2073BD66}" presName="text0" presStyleLbl="node1" presStyleIdx="1" presStyleCnt="7" custScaleX="202835" custScaleY="53027" custRadScaleRad="97590" custRadScaleInc="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F6741-4374-40CB-845E-173C026DF83A}" type="pres">
      <dgm:prSet presAssocID="{1F79455D-BFB4-452F-A83D-8A8E469234F3}" presName="Name56" presStyleLbl="parChTrans1D2" presStyleIdx="1" presStyleCnt="6"/>
      <dgm:spPr/>
      <dgm:t>
        <a:bodyPr/>
        <a:lstStyle/>
        <a:p>
          <a:endParaRPr lang="ru-RU"/>
        </a:p>
      </dgm:t>
    </dgm:pt>
    <dgm:pt modelId="{34A643DF-B55E-42B8-84E7-BC6AFC199951}" type="pres">
      <dgm:prSet presAssocID="{F6CAAE84-40BE-4910-99D6-F6E17982CC1C}" presName="text0" presStyleLbl="node1" presStyleIdx="2" presStyleCnt="7" custScaleX="199069" custScaleY="136129" custRadScaleRad="169850" custRadScaleInc="2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4D4DA-D432-4B7B-B8F8-143A1582B4DD}" type="pres">
      <dgm:prSet presAssocID="{AA5991F0-EF32-4387-8540-67B94B301A26}" presName="Name56" presStyleLbl="parChTrans1D2" presStyleIdx="2" presStyleCnt="6"/>
      <dgm:spPr/>
      <dgm:t>
        <a:bodyPr/>
        <a:lstStyle/>
        <a:p>
          <a:endParaRPr lang="ru-RU"/>
        </a:p>
      </dgm:t>
    </dgm:pt>
    <dgm:pt modelId="{11ADC1BB-919C-42F2-BB9F-B6916A71E011}" type="pres">
      <dgm:prSet presAssocID="{FC432889-E08B-4AA5-9D11-483AD75D2E2E}" presName="text0" presStyleLbl="node1" presStyleIdx="3" presStyleCnt="7" custScaleX="146683" custScaleY="136205" custRadScaleRad="149301" custRadScaleInc="8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CDFEB-BFEB-43E8-8C02-9D629835D1D1}" type="pres">
      <dgm:prSet presAssocID="{A99CF24A-574F-423C-9385-E9FD246C99DD}" presName="Name56" presStyleLbl="parChTrans1D2" presStyleIdx="3" presStyleCnt="6"/>
      <dgm:spPr/>
      <dgm:t>
        <a:bodyPr/>
        <a:lstStyle/>
        <a:p>
          <a:endParaRPr lang="ru-RU"/>
        </a:p>
      </dgm:t>
    </dgm:pt>
    <dgm:pt modelId="{590CFC7A-D5A1-43E4-A4B4-FBF47825DA03}" type="pres">
      <dgm:prSet presAssocID="{0D18DDA0-CBE1-44C1-A35B-71CEDCEB2E44}" presName="text0" presStyleLbl="node1" presStyleIdx="4" presStyleCnt="7" custScaleX="213039" custScaleY="122235" custRadScaleRad="121116" custRadScaleInc="4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EE515-9295-443F-AE1F-D2FD7FEB720F}" type="pres">
      <dgm:prSet presAssocID="{CD2F6816-5F63-4AD4-8FB5-ABCD40C6BA54}" presName="Name56" presStyleLbl="parChTrans1D2" presStyleIdx="4" presStyleCnt="6"/>
      <dgm:spPr/>
      <dgm:t>
        <a:bodyPr/>
        <a:lstStyle/>
        <a:p>
          <a:endParaRPr lang="ru-RU"/>
        </a:p>
      </dgm:t>
    </dgm:pt>
    <dgm:pt modelId="{2F3715CF-4552-41E7-8DE3-91FB86327D66}" type="pres">
      <dgm:prSet presAssocID="{F87E2253-00F0-4F02-8629-19311758F915}" presName="text0" presStyleLbl="node1" presStyleIdx="5" presStyleCnt="7" custScaleX="146683" custScaleY="139698" custRadScaleRad="170523" custRadScaleInc="24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9EE6-6F24-46A2-AA64-38D605EE368F}" type="pres">
      <dgm:prSet presAssocID="{21852092-6ED4-441C-8324-49AEBFFEAB1C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B077BCB-F844-4D78-B777-130FD103DFB6}" type="pres">
      <dgm:prSet presAssocID="{B5E00E4D-0EA9-4C16-A537-43D7B9336EE5}" presName="text0" presStyleLbl="node1" presStyleIdx="6" presStyleCnt="7" custScaleX="160652" custScaleY="143190" custRadScaleRad="150714" custRadScaleInc="-4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AA3CB-5B51-4C28-B449-6547F6ACCD09}" type="presOf" srcId="{1F79455D-BFB4-452F-A83D-8A8E469234F3}" destId="{6CEF6741-4374-40CB-845E-173C026DF83A}" srcOrd="0" destOrd="0" presId="urn:microsoft.com/office/officeart/2008/layout/RadialCluster"/>
    <dgm:cxn modelId="{B7E8EF8D-51D8-4FE3-90B8-3B321EA72C26}" type="presOf" srcId="{CB127332-FB34-4674-8D3E-88D00F627B01}" destId="{30BA1C4E-6A34-476D-8E3C-674C344A33E0}" srcOrd="0" destOrd="0" presId="urn:microsoft.com/office/officeart/2008/layout/RadialCluster"/>
    <dgm:cxn modelId="{B59C1613-90FF-4676-9C52-CF129060EF4B}" srcId="{464C39E9-B90E-46FF-809E-917225EDFA40}" destId="{2C8954B6-18B3-4BE7-BAE0-E25B2073BD66}" srcOrd="0" destOrd="0" parTransId="{CB127332-FB34-4674-8D3E-88D00F627B01}" sibTransId="{0351014F-A0F2-4891-ADA7-3C899A579252}"/>
    <dgm:cxn modelId="{18398FF6-8A07-4DD6-A603-EE06A8CB707B}" srcId="{464C39E9-B90E-46FF-809E-917225EDFA40}" destId="{F87E2253-00F0-4F02-8629-19311758F915}" srcOrd="4" destOrd="0" parTransId="{CD2F6816-5F63-4AD4-8FB5-ABCD40C6BA54}" sibTransId="{CD2AF654-AA4A-4E72-B424-BACF7569B4C0}"/>
    <dgm:cxn modelId="{24568D2F-76A3-463D-B2B2-43BF02B4D4D1}" type="presOf" srcId="{F6CAAE84-40BE-4910-99D6-F6E17982CC1C}" destId="{34A643DF-B55E-42B8-84E7-BC6AFC199951}" srcOrd="0" destOrd="0" presId="urn:microsoft.com/office/officeart/2008/layout/RadialCluster"/>
    <dgm:cxn modelId="{47E756E7-64B4-4158-85E4-BB65A4AB57B7}" srcId="{464C39E9-B90E-46FF-809E-917225EDFA40}" destId="{0D18DDA0-CBE1-44C1-A35B-71CEDCEB2E44}" srcOrd="3" destOrd="0" parTransId="{A99CF24A-574F-423C-9385-E9FD246C99DD}" sibTransId="{DDDCD2F9-0EF3-487D-8035-1FD542F7DFEB}"/>
    <dgm:cxn modelId="{A75A084F-5ABE-4932-827B-FF628B7DC3DA}" type="presOf" srcId="{0D18DDA0-CBE1-44C1-A35B-71CEDCEB2E44}" destId="{590CFC7A-D5A1-43E4-A4B4-FBF47825DA03}" srcOrd="0" destOrd="0" presId="urn:microsoft.com/office/officeart/2008/layout/RadialCluster"/>
    <dgm:cxn modelId="{EAB3266A-5040-4A1D-A139-1DA41FCDB587}" type="presOf" srcId="{CD2F6816-5F63-4AD4-8FB5-ABCD40C6BA54}" destId="{D4DEE515-9295-443F-AE1F-D2FD7FEB720F}" srcOrd="0" destOrd="0" presId="urn:microsoft.com/office/officeart/2008/layout/RadialCluster"/>
    <dgm:cxn modelId="{407F5861-E109-4934-8332-95667C6C19EA}" type="presOf" srcId="{AA5991F0-EF32-4387-8540-67B94B301A26}" destId="{C254D4DA-D432-4B7B-B8F8-143A1582B4DD}" srcOrd="0" destOrd="0" presId="urn:microsoft.com/office/officeart/2008/layout/RadialCluster"/>
    <dgm:cxn modelId="{BE1DA5D6-4842-46A0-BFD8-429FDAB620EC}" type="presOf" srcId="{AAA898B7-1C25-477B-9CF5-7CC050CAAAA8}" destId="{E9BC80E2-5B05-4799-BAF9-98B61BD4D84C}" srcOrd="0" destOrd="0" presId="urn:microsoft.com/office/officeart/2008/layout/RadialCluster"/>
    <dgm:cxn modelId="{F60DBAA1-48A0-417A-A38D-D3779F59A340}" type="presOf" srcId="{A99CF24A-574F-423C-9385-E9FD246C99DD}" destId="{0C6CDFEB-BFEB-43E8-8C02-9D629835D1D1}" srcOrd="0" destOrd="0" presId="urn:microsoft.com/office/officeart/2008/layout/RadialCluster"/>
    <dgm:cxn modelId="{B38A0063-7B72-4122-ABD1-D46BBE431CCB}" srcId="{464C39E9-B90E-46FF-809E-917225EDFA40}" destId="{F6CAAE84-40BE-4910-99D6-F6E17982CC1C}" srcOrd="1" destOrd="0" parTransId="{1F79455D-BFB4-452F-A83D-8A8E469234F3}" sibTransId="{A5C98A71-B2F1-4519-8218-5A79EECCEE04}"/>
    <dgm:cxn modelId="{DD55609B-7663-422A-B7C5-5BFE2A3CD15A}" type="presOf" srcId="{21852092-6ED4-441C-8324-49AEBFFEAB1C}" destId="{2D969EE6-6F24-46A2-AA64-38D605EE368F}" srcOrd="0" destOrd="0" presId="urn:microsoft.com/office/officeart/2008/layout/RadialCluster"/>
    <dgm:cxn modelId="{E146BFE0-F8AD-460C-83E6-4AF89093A991}" srcId="{464C39E9-B90E-46FF-809E-917225EDFA40}" destId="{FC432889-E08B-4AA5-9D11-483AD75D2E2E}" srcOrd="2" destOrd="0" parTransId="{AA5991F0-EF32-4387-8540-67B94B301A26}" sibTransId="{8F019850-BAAE-49CD-9ABC-8624006C202A}"/>
    <dgm:cxn modelId="{E954A96B-085A-4002-9915-1B846CFCFDA1}" type="presOf" srcId="{F87E2253-00F0-4F02-8629-19311758F915}" destId="{2F3715CF-4552-41E7-8DE3-91FB86327D66}" srcOrd="0" destOrd="0" presId="urn:microsoft.com/office/officeart/2008/layout/RadialCluster"/>
    <dgm:cxn modelId="{6D4EAFAC-DFD0-4581-9108-0C67DEF0BF76}" srcId="{464C39E9-B90E-46FF-809E-917225EDFA40}" destId="{B5E00E4D-0EA9-4C16-A537-43D7B9336EE5}" srcOrd="5" destOrd="0" parTransId="{21852092-6ED4-441C-8324-49AEBFFEAB1C}" sibTransId="{39324094-2CF3-4313-A255-5B5BE45B0083}"/>
    <dgm:cxn modelId="{8BFAEF89-DC35-4144-97E9-252A1FFCA78A}" type="presOf" srcId="{FC432889-E08B-4AA5-9D11-483AD75D2E2E}" destId="{11ADC1BB-919C-42F2-BB9F-B6916A71E011}" srcOrd="0" destOrd="0" presId="urn:microsoft.com/office/officeart/2008/layout/RadialCluster"/>
    <dgm:cxn modelId="{E31DDA0F-07BB-4270-8147-E399B6D9A36B}" srcId="{AAA898B7-1C25-477B-9CF5-7CC050CAAAA8}" destId="{464C39E9-B90E-46FF-809E-917225EDFA40}" srcOrd="0" destOrd="0" parTransId="{47AAE559-CDD6-4835-AD33-6692E3FE1E13}" sibTransId="{BEC33D4B-F6EB-4BB6-8107-4D6B88CB92CA}"/>
    <dgm:cxn modelId="{C45261B7-6A90-4EF3-BB6C-E7CA55A85C77}" type="presOf" srcId="{2C8954B6-18B3-4BE7-BAE0-E25B2073BD66}" destId="{7BF89775-0155-4FCC-A561-8D1E0759F8CE}" srcOrd="0" destOrd="0" presId="urn:microsoft.com/office/officeart/2008/layout/RadialCluster"/>
    <dgm:cxn modelId="{EDBD29B1-E084-4AF5-806D-14282CC92B41}" type="presOf" srcId="{464C39E9-B90E-46FF-809E-917225EDFA40}" destId="{ABB52118-E47E-4E9C-A591-7BD5A29D4F7C}" srcOrd="0" destOrd="0" presId="urn:microsoft.com/office/officeart/2008/layout/RadialCluster"/>
    <dgm:cxn modelId="{5913D991-FC65-4C86-A2CF-25B9B4D14E18}" type="presOf" srcId="{B5E00E4D-0EA9-4C16-A537-43D7B9336EE5}" destId="{8B077BCB-F844-4D78-B777-130FD103DFB6}" srcOrd="0" destOrd="0" presId="urn:microsoft.com/office/officeart/2008/layout/RadialCluster"/>
    <dgm:cxn modelId="{1D5F2B19-208B-4FB6-84F4-7EDC06EA6E0A}" type="presParOf" srcId="{E9BC80E2-5B05-4799-BAF9-98B61BD4D84C}" destId="{C1A13B33-699A-486E-96E8-BD7F442DB78A}" srcOrd="0" destOrd="0" presId="urn:microsoft.com/office/officeart/2008/layout/RadialCluster"/>
    <dgm:cxn modelId="{90170F1E-8218-4EA6-BBF2-0DA079042ABB}" type="presParOf" srcId="{C1A13B33-699A-486E-96E8-BD7F442DB78A}" destId="{ABB52118-E47E-4E9C-A591-7BD5A29D4F7C}" srcOrd="0" destOrd="0" presId="urn:microsoft.com/office/officeart/2008/layout/RadialCluster"/>
    <dgm:cxn modelId="{FB5241CB-F9A4-425C-A839-652741356BB8}" type="presParOf" srcId="{C1A13B33-699A-486E-96E8-BD7F442DB78A}" destId="{30BA1C4E-6A34-476D-8E3C-674C344A33E0}" srcOrd="1" destOrd="0" presId="urn:microsoft.com/office/officeart/2008/layout/RadialCluster"/>
    <dgm:cxn modelId="{59A2DC43-0252-4BBB-A318-8B005EC0A8C6}" type="presParOf" srcId="{C1A13B33-699A-486E-96E8-BD7F442DB78A}" destId="{7BF89775-0155-4FCC-A561-8D1E0759F8CE}" srcOrd="2" destOrd="0" presId="urn:microsoft.com/office/officeart/2008/layout/RadialCluster"/>
    <dgm:cxn modelId="{D0105720-8C93-44C5-B34A-E7FB55B0AB70}" type="presParOf" srcId="{C1A13B33-699A-486E-96E8-BD7F442DB78A}" destId="{6CEF6741-4374-40CB-845E-173C026DF83A}" srcOrd="3" destOrd="0" presId="urn:microsoft.com/office/officeart/2008/layout/RadialCluster"/>
    <dgm:cxn modelId="{1C6F961F-C735-4C2E-95B6-5D8FBAA4E9FB}" type="presParOf" srcId="{C1A13B33-699A-486E-96E8-BD7F442DB78A}" destId="{34A643DF-B55E-42B8-84E7-BC6AFC199951}" srcOrd="4" destOrd="0" presId="urn:microsoft.com/office/officeart/2008/layout/RadialCluster"/>
    <dgm:cxn modelId="{71F559BC-416E-416C-A7F4-EE1015151DFA}" type="presParOf" srcId="{C1A13B33-699A-486E-96E8-BD7F442DB78A}" destId="{C254D4DA-D432-4B7B-B8F8-143A1582B4DD}" srcOrd="5" destOrd="0" presId="urn:microsoft.com/office/officeart/2008/layout/RadialCluster"/>
    <dgm:cxn modelId="{FC8CCF62-4AC9-468B-974D-1F35A2143C35}" type="presParOf" srcId="{C1A13B33-699A-486E-96E8-BD7F442DB78A}" destId="{11ADC1BB-919C-42F2-BB9F-B6916A71E011}" srcOrd="6" destOrd="0" presId="urn:microsoft.com/office/officeart/2008/layout/RadialCluster"/>
    <dgm:cxn modelId="{4F4A51EA-CC48-48A8-BAC7-9AE4374CB8B7}" type="presParOf" srcId="{C1A13B33-699A-486E-96E8-BD7F442DB78A}" destId="{0C6CDFEB-BFEB-43E8-8C02-9D629835D1D1}" srcOrd="7" destOrd="0" presId="urn:microsoft.com/office/officeart/2008/layout/RadialCluster"/>
    <dgm:cxn modelId="{B91C1867-59D9-4D6C-8CA8-4D03FFE7D325}" type="presParOf" srcId="{C1A13B33-699A-486E-96E8-BD7F442DB78A}" destId="{590CFC7A-D5A1-43E4-A4B4-FBF47825DA03}" srcOrd="8" destOrd="0" presId="urn:microsoft.com/office/officeart/2008/layout/RadialCluster"/>
    <dgm:cxn modelId="{E5974821-417A-4241-B4CA-4961EEF8C186}" type="presParOf" srcId="{C1A13B33-699A-486E-96E8-BD7F442DB78A}" destId="{D4DEE515-9295-443F-AE1F-D2FD7FEB720F}" srcOrd="9" destOrd="0" presId="urn:microsoft.com/office/officeart/2008/layout/RadialCluster"/>
    <dgm:cxn modelId="{6D397EFF-1510-4314-A6C9-DB357382BFA7}" type="presParOf" srcId="{C1A13B33-699A-486E-96E8-BD7F442DB78A}" destId="{2F3715CF-4552-41E7-8DE3-91FB86327D66}" srcOrd="10" destOrd="0" presId="urn:microsoft.com/office/officeart/2008/layout/RadialCluster"/>
    <dgm:cxn modelId="{D77BD849-4B80-4604-AC02-A3E388C6D9B1}" type="presParOf" srcId="{C1A13B33-699A-486E-96E8-BD7F442DB78A}" destId="{2D969EE6-6F24-46A2-AA64-38D605EE368F}" srcOrd="11" destOrd="0" presId="urn:microsoft.com/office/officeart/2008/layout/RadialCluster"/>
    <dgm:cxn modelId="{6EBC245B-4E27-427E-9E7D-8277D77676C2}" type="presParOf" srcId="{C1A13B33-699A-486E-96E8-BD7F442DB78A}" destId="{8B077BCB-F844-4D78-B777-130FD103DFB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2118-E47E-4E9C-A591-7BD5A29D4F7C}">
      <dsp:nvSpPr>
        <dsp:cNvPr id="0" name=""/>
        <dsp:cNvSpPr/>
      </dsp:nvSpPr>
      <dsp:spPr>
        <a:xfrm>
          <a:off x="2862645" y="1318579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4057,0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тыс. руб на реализацию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муниципальных </a:t>
          </a: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программ</a:t>
          </a:r>
          <a:endParaRPr lang="ru-RU" sz="1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45001" y="1400935"/>
        <a:ext cx="1983731" cy="1522361"/>
      </dsp:txXfrm>
    </dsp:sp>
    <dsp:sp modelId="{30BA1C4E-6A34-476D-8E3C-674C344A33E0}">
      <dsp:nvSpPr>
        <dsp:cNvPr id="0" name=""/>
        <dsp:cNvSpPr/>
      </dsp:nvSpPr>
      <dsp:spPr>
        <a:xfrm rot="16834907">
          <a:off x="3805563" y="970721"/>
          <a:ext cx="707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9775-0155-4FCC-A561-8D1E0759F8CE}">
      <dsp:nvSpPr>
        <dsp:cNvPr id="0" name=""/>
        <dsp:cNvSpPr/>
      </dsp:nvSpPr>
      <dsp:spPr>
        <a:xfrm>
          <a:off x="3311472" y="121009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35970" y="145507"/>
        <a:ext cx="1870661" cy="452858"/>
      </dsp:txXfrm>
    </dsp:sp>
    <dsp:sp modelId="{6CEF6741-4374-40CB-845E-173C026DF83A}">
      <dsp:nvSpPr>
        <dsp:cNvPr id="0" name=""/>
        <dsp:cNvSpPr/>
      </dsp:nvSpPr>
      <dsp:spPr>
        <a:xfrm rot="20386114">
          <a:off x="4976637" y="1573104"/>
          <a:ext cx="11168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43DF-B55E-42B8-84E7-BC6AFC199951}">
      <dsp:nvSpPr>
        <dsp:cNvPr id="0" name=""/>
        <dsp:cNvSpPr/>
      </dsp:nvSpPr>
      <dsp:spPr>
        <a:xfrm>
          <a:off x="6059009" y="388648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118,4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121901" y="451540"/>
        <a:ext cx="1758231" cy="1162559"/>
      </dsp:txXfrm>
    </dsp:sp>
    <dsp:sp modelId="{C254D4DA-D432-4B7B-B8F8-143A1582B4DD}">
      <dsp:nvSpPr>
        <dsp:cNvPr id="0" name=""/>
        <dsp:cNvSpPr/>
      </dsp:nvSpPr>
      <dsp:spPr>
        <a:xfrm rot="1920544">
          <a:off x="4949422" y="3048593"/>
          <a:ext cx="811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C1BB-919C-42F2-BB9F-B6916A71E011}">
      <dsp:nvSpPr>
        <dsp:cNvPr id="0" name=""/>
        <dsp:cNvSpPr/>
      </dsp:nvSpPr>
      <dsp:spPr>
        <a:xfrm>
          <a:off x="5698967" y="3052938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1700,0 </a:t>
          </a:r>
          <a:r>
            <a:rPr lang="ru-RU" sz="24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761894" y="3115865"/>
        <a:ext cx="1262373" cy="1163208"/>
      </dsp:txXfrm>
    </dsp:sp>
    <dsp:sp modelId="{0C6CDFEB-BFEB-43E8-8C02-9D629835D1D1}">
      <dsp:nvSpPr>
        <dsp:cNvPr id="0" name=""/>
        <dsp:cNvSpPr/>
      </dsp:nvSpPr>
      <dsp:spPr>
        <a:xfrm rot="6251016">
          <a:off x="3373081" y="3278664"/>
          <a:ext cx="563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FC7A-D5A1-43E4-A4B4-FBF47825DA03}">
      <dsp:nvSpPr>
        <dsp:cNvPr id="0" name=""/>
        <dsp:cNvSpPr/>
      </dsp:nvSpPr>
      <dsp:spPr>
        <a:xfrm>
          <a:off x="2431375" y="3551676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1718,5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87848" y="3608149"/>
        <a:ext cx="1903283" cy="1043902"/>
      </dsp:txXfrm>
    </dsp:sp>
    <dsp:sp modelId="{D4DEE515-9295-443F-AE1F-D2FD7FEB720F}">
      <dsp:nvSpPr>
        <dsp:cNvPr id="0" name=""/>
        <dsp:cNvSpPr/>
      </dsp:nvSpPr>
      <dsp:spPr>
        <a:xfrm rot="9375016">
          <a:off x="1707532" y="2877670"/>
          <a:ext cx="1206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15CF-4552-41E7-8DE3-91FB86327D66}">
      <dsp:nvSpPr>
        <dsp:cNvPr id="0" name=""/>
        <dsp:cNvSpPr/>
      </dsp:nvSpPr>
      <dsp:spPr>
        <a:xfrm>
          <a:off x="370378" y="2764914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</a:t>
          </a: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480,0 </a:t>
          </a:r>
          <a:r>
            <a:rPr lang="ru-RU" sz="23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4919" y="2829455"/>
        <a:ext cx="1259145" cy="1193038"/>
      </dsp:txXfrm>
    </dsp:sp>
    <dsp:sp modelId="{2D969EE6-6F24-46A2-AA64-38D605EE368F}">
      <dsp:nvSpPr>
        <dsp:cNvPr id="0" name=""/>
        <dsp:cNvSpPr/>
      </dsp:nvSpPr>
      <dsp:spPr>
        <a:xfrm rot="11878929">
          <a:off x="2068326" y="1687769"/>
          <a:ext cx="814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7BCB-F844-4D78-B777-130FD103DFB6}">
      <dsp:nvSpPr>
        <dsp:cNvPr id="0" name=""/>
        <dsp:cNvSpPr/>
      </dsp:nvSpPr>
      <dsp:spPr>
        <a:xfrm>
          <a:off x="567779" y="63775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20,1 </a:t>
          </a:r>
          <a:r>
            <a:rPr lang="ru-RU" sz="21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33933" y="703909"/>
        <a:ext cx="1388124" cy="1222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0.26375</cdr:x>
      <cdr:y>0.74806</cdr:y>
    </cdr:from>
    <cdr:to>
      <cdr:x>0.5062</cdr:x>
      <cdr:y>0.76578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607840" y="3040112"/>
          <a:ext cx="147796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28.12.2016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Проект бюджета Тацинского сельского поселения на 2017 год и плановый период 2018 и 2019 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2017-2019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24822"/>
              </p:ext>
            </p:extLst>
          </p:nvPr>
        </p:nvGraphicFramePr>
        <p:xfrm>
          <a:off x="323524" y="1268760"/>
          <a:ext cx="8352931" cy="5085997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2017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2018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 2019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4057,08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расходы на приоритетные направления: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коммунальное хозяйство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1700,0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1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2017-2019 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37792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Освободить от уплаты земельного налога в отношении земельных участков приобретенных или представленных для жилищного строительства, для личного подсобного хозяйства, садоводства и животноводства, дачного хозяйства следующие категории налогоплательщиков физических лиц: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2) инвалидов I и II группы;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3) ветеранов Великой Отечественной Войны, инвалидов Великой Отечественной Войны; 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4)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5) граждан Российской Федерации, проживающие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6) граждан Российской Федерации, проживающие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ними.</a:t>
            </a:r>
            <a:endParaRPr lang="ru-RU" sz="29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 smtClean="0"/>
              <a:t>Установить </a:t>
            </a:r>
            <a:r>
              <a:rPr lang="ru-RU" sz="2600" dirty="0"/>
              <a:t>ставки налога на имущество физических лиц в зависимости от суммарной инвентаризационной стоимости объектов налогообложения, умноженной на коэффициент-дефлятор (с учетом доли налогоплательщика в праве общей собственности на каждый из таких объектов) в следующих пределах: </a:t>
            </a:r>
            <a:endParaRPr lang="ru-RU" sz="26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10776"/>
              </p:ext>
            </p:extLst>
          </p:nvPr>
        </p:nvGraphicFramePr>
        <p:xfrm>
          <a:off x="683568" y="3356994"/>
          <a:ext cx="8136904" cy="3099046"/>
        </p:xfrm>
        <a:graphic>
          <a:graphicData uri="http://schemas.openxmlformats.org/drawingml/2006/table">
            <a:tbl>
              <a:tblPr firstRow="1" firstCol="1" bandRow="1"/>
              <a:tblGrid>
                <a:gridCol w="5876936"/>
                <a:gridCol w="2259968"/>
              </a:tblGrid>
              <a:tr h="114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долевой собственности на каждый их таких объектов)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Ставка налога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 процента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300 000 рублей до 500 000 рублей (включительно)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0,3 процента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500 000 рублей до 800 000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800 000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 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000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Безвозмездные поступления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16061"/>
              </p:ext>
            </p:extLst>
          </p:nvPr>
        </p:nvGraphicFramePr>
        <p:xfrm>
          <a:off x="107504" y="1340769"/>
          <a:ext cx="8568951" cy="5241756"/>
        </p:xfrm>
        <a:graphic>
          <a:graphicData uri="http://schemas.openxmlformats.org/drawingml/2006/table">
            <a:tbl>
              <a:tblPr/>
              <a:tblGrid>
                <a:gridCol w="3766381"/>
                <a:gridCol w="1517180"/>
                <a:gridCol w="1578563"/>
                <a:gridCol w="1706827"/>
              </a:tblGrid>
              <a:tr h="1664949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2017 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на 2018 год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на  2019 год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1.Доходы – всего,</a:t>
                      </a: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11 900,0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11553,1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346,9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1314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FFFF00"/>
                </a:solidFill>
              </a:rPr>
              <a:t>тыс.руб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724885"/>
              </p:ext>
            </p:extLst>
          </p:nvPr>
        </p:nvGraphicFramePr>
        <p:xfrm>
          <a:off x="457200" y="1600200"/>
          <a:ext cx="82192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расходов по разделам бюджетной классификации 2017 год 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45932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</a:t>
            </a:r>
            <a:r>
              <a:rPr lang="ru-RU" sz="2900" dirty="0" smtClean="0">
                <a:solidFill>
                  <a:srgbClr val="FFFF00"/>
                </a:solidFill>
              </a:rPr>
              <a:t>муниципальных программ Тацинского поселения на 2017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769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874707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Предложенный проект решения о бюджете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на 2017 год и плановый период 2018 и 2019 годов создаст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дополнительные условия для выполнения поставленных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проекта местного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2017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2018 и 2019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19.08.2016 № 362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2017-2019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>
                <a:solidFill>
                  <a:sysClr val="windowText" lastClr="000000"/>
                </a:solidFill>
                <a:latin typeface="Calibri"/>
              </a:rPr>
              <a:t>07.11.2016г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Главной идеологией бюджетной политики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Тацинского поселения  </a:t>
            </a:r>
            <a:r>
              <a:rPr lang="ru-RU" sz="2800" dirty="0">
                <a:solidFill>
                  <a:srgbClr val="FFFF00"/>
                </a:solidFill>
              </a:rPr>
              <a:t>является: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676087"/>
            <a:ext cx="8858312" cy="118140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обеспечение устойчивости и сбалансированности бюджетной системы, в целях гарантированного исполнения действующих и принимаемых расходных обязательств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793" y="3284984"/>
            <a:ext cx="8858312" cy="78866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latin typeface="Monotype Corsiva" pitchFamily="66" charset="0"/>
              </a:rPr>
              <a:t>выполнение принятых обязательств перед гражданами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471" y="4509120"/>
            <a:ext cx="8858312" cy="781258"/>
          </a:xfrm>
          <a:prstGeom prst="roundRect">
            <a:avLst/>
          </a:prstGeom>
          <a:solidFill>
            <a:srgbClr val="6600CC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FFFFCC"/>
                </a:solidFill>
                <a:latin typeface="Monotype Corsiva" pitchFamily="66" charset="0"/>
              </a:rPr>
              <a:t>решение социальных и экономических задач </a:t>
            </a:r>
            <a:r>
              <a:rPr lang="ru-RU" sz="2400" dirty="0" smtClean="0">
                <a:solidFill>
                  <a:srgbClr val="FFFFCC"/>
                </a:solidFill>
                <a:latin typeface="Monotype Corsiva" pitchFamily="66" charset="0"/>
              </a:rPr>
              <a:t>Тацинского поселения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5" y="5805264"/>
            <a:ext cx="8858312" cy="663462"/>
          </a:xfrm>
          <a:prstGeom prst="roundRect">
            <a:avLst/>
          </a:prstGeom>
          <a:solidFill>
            <a:srgbClr val="00FF00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FF0000"/>
                </a:solidFill>
                <a:latin typeface="Monotype Corsiva" pitchFamily="66" charset="0"/>
              </a:rPr>
              <a:t>инвестиции в человеческий капитал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Показатели прогноза социально экономического развития Тацинского поселения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09880"/>
              </p:ext>
            </p:extLst>
          </p:nvPr>
        </p:nvGraphicFramePr>
        <p:xfrm>
          <a:off x="457200" y="1905000"/>
          <a:ext cx="8229600" cy="488289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Индекс потребительских цен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(декабрь к декабрю в процентах)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3AC2A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Среднемесячная 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(рублей в месяц)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B86C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Фонд заработной платы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(в действующих ценах тыс. руб.)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E3CD6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2016 (оценка)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106,5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20 411,0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557078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2017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21 298,0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22 326,0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23 453,0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579361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934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7"/>
          <p:cNvSpPr>
            <a:spLocks noChangeArrowheads="1"/>
          </p:cNvSpPr>
          <p:nvPr/>
        </p:nvSpPr>
        <p:spPr bwMode="gray">
          <a:xfrm>
            <a:off x="1115616" y="583551"/>
            <a:ext cx="6192688" cy="1412203"/>
          </a:xfrm>
          <a:prstGeom prst="ellipse">
            <a:avLst/>
          </a:prstGeom>
          <a:gradFill rotWithShape="1">
            <a:gsLst>
              <a:gs pos="0">
                <a:srgbClr val="1D80E3">
                  <a:gamma/>
                  <a:tint val="44314"/>
                  <a:invGamma/>
                </a:srgbClr>
              </a:gs>
              <a:gs pos="100000">
                <a:srgbClr val="1D80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gray">
          <a:xfrm>
            <a:off x="2195736" y="794352"/>
            <a:ext cx="3816424" cy="9906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0"/>
                  <a:invGamma/>
                </a:srgbClr>
              </a:gs>
              <a:gs pos="100000">
                <a:srgbClr val="FFCC00">
                  <a:alpha val="38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gray">
          <a:xfrm>
            <a:off x="1619672" y="678464"/>
            <a:ext cx="5112568" cy="1222375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shade val="79216"/>
                  <a:invGamma/>
                </a:srgbClr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051721" y="951097"/>
            <a:ext cx="46805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Основная идеология бюджетного прогноза Тацинского поселения на период 2017-2019 годы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gray">
          <a:xfrm>
            <a:off x="2915816" y="226184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gray">
          <a:xfrm flipH="1">
            <a:off x="4627600" y="2564904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91885" y="3438524"/>
            <a:ext cx="3159224" cy="2667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860032" y="3637864"/>
            <a:ext cx="3672408" cy="2530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2676" y="4418081"/>
            <a:ext cx="3087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Сбалансированный бюджет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67660" y="4148137"/>
            <a:ext cx="30767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Снижение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дотационности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бюджета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61012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74441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83" y="2747749"/>
            <a:ext cx="4947081" cy="41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197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Финансовое обеспечение Указов Президента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8496944" cy="12241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Указ от 07.05.2012 № 600 «О мерах по обеспечению граждан Российской </a:t>
            </a:r>
            <a:r>
              <a:rPr lang="ru-RU" sz="2400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Федерации доступным </a:t>
            </a: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комфортным жильем и повышению качества жилищно-коммунальных услуг»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259632" y="3212976"/>
            <a:ext cx="6768752" cy="555625"/>
            <a:chOff x="1248" y="1152"/>
            <a:chExt cx="3216" cy="350"/>
          </a:xfrm>
        </p:grpSpPr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1440" y="15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 rot="3419336">
              <a:off x="1261" y="113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54D060"/>
                </a:gs>
                <a:gs pos="100000">
                  <a:srgbClr val="54D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D06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2256" y="1194"/>
              <a:ext cx="15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3438,6 тысяч рублей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gray">
            <a:xfrm>
              <a:off x="1296" y="1166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rgbClr val="FFFFFF"/>
                  </a:solidFill>
                </a:rPr>
                <a:t>2017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60658" y="4221088"/>
            <a:ext cx="6667726" cy="555625"/>
            <a:chOff x="1248" y="1632"/>
            <a:chExt cx="3216" cy="350"/>
          </a:xfrm>
        </p:grpSpPr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8E97E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2256" y="167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>
                  <a:solidFill>
                    <a:srgbClr val="FFFFFF"/>
                  </a:solidFill>
                </a:rPr>
                <a:t>3438,6 тысяч рублей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gray">
            <a:xfrm>
              <a:off x="1296" y="1646"/>
              <a:ext cx="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2018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460176" y="5589240"/>
            <a:ext cx="6568208" cy="555625"/>
            <a:chOff x="1248" y="2722"/>
            <a:chExt cx="3216" cy="350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1440" y="307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gray">
            <a:xfrm rot="3419336">
              <a:off x="1261" y="270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28A5C"/>
                </a:gs>
                <a:gs pos="100000">
                  <a:srgbClr val="F28A5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8A5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2256" y="276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>
                  <a:solidFill>
                    <a:srgbClr val="FFFFFF"/>
                  </a:solidFill>
                </a:rPr>
                <a:t>3438,6 тысяч рублей</a:t>
              </a: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gray">
            <a:xfrm>
              <a:off x="1296" y="2736"/>
              <a:ext cx="7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2019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653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303917" y="2276872"/>
            <a:ext cx="3379067" cy="2590800"/>
            <a:chOff x="839" y="1224"/>
            <a:chExt cx="862" cy="862"/>
          </a:xfrm>
        </p:grpSpPr>
        <p:sp>
          <p:nvSpPr>
            <p:cNvPr id="5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96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val 96"/>
          <p:cNvSpPr>
            <a:spLocks noChangeArrowheads="1"/>
          </p:cNvSpPr>
          <p:nvPr/>
        </p:nvSpPr>
        <p:spPr bwMode="gray">
          <a:xfrm rot="16200000">
            <a:off x="1267747" y="2408972"/>
            <a:ext cx="1572354" cy="2215392"/>
          </a:xfrm>
          <a:prstGeom prst="ellipse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Приоритизация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расходов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местного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бюджета</a:t>
            </a:r>
          </a:p>
        </p:txBody>
      </p:sp>
      <p:grpSp>
        <p:nvGrpSpPr>
          <p:cNvPr id="15" name="Group 157"/>
          <p:cNvGrpSpPr>
            <a:grpSpLocks/>
          </p:cNvGrpSpPr>
          <p:nvPr/>
        </p:nvGrpSpPr>
        <p:grpSpPr bwMode="auto">
          <a:xfrm>
            <a:off x="2915816" y="620688"/>
            <a:ext cx="5976664" cy="1824496"/>
            <a:chOff x="1392" y="3216"/>
            <a:chExt cx="3360" cy="384"/>
          </a:xfrm>
        </p:grpSpPr>
        <p:sp>
          <p:nvSpPr>
            <p:cNvPr id="1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3851920" y="2559396"/>
            <a:ext cx="5168448" cy="1851430"/>
            <a:chOff x="1392" y="3216"/>
            <a:chExt cx="3360" cy="384"/>
          </a:xfrm>
        </p:grpSpPr>
        <p:sp>
          <p:nvSpPr>
            <p:cNvPr id="21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2509152" y="4516020"/>
            <a:ext cx="6605581" cy="2081331"/>
            <a:chOff x="1392" y="3216"/>
            <a:chExt cx="3360" cy="384"/>
          </a:xfrm>
        </p:grpSpPr>
        <p:sp>
          <p:nvSpPr>
            <p:cNvPr id="2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682984" y="894760"/>
            <a:ext cx="470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Реализация Указов Президента</a:t>
            </a:r>
          </a:p>
          <a:p>
            <a:pPr algn="ctr"/>
            <a:r>
              <a:rPr lang="ru-RU" dirty="0"/>
              <a:t>Российской Федерации от 7 мая 2012</a:t>
            </a:r>
          </a:p>
          <a:p>
            <a:pPr algn="ctr"/>
            <a:r>
              <a:rPr lang="ru-RU" dirty="0"/>
              <a:t>года, от 01 июня 2012 №761, от 28</a:t>
            </a:r>
          </a:p>
          <a:p>
            <a:pPr algn="ctr"/>
            <a:r>
              <a:rPr lang="ru-RU" dirty="0"/>
              <a:t>декабря 2012 №1688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91800" y="4699360"/>
            <a:ext cx="5299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Инвестиции в человеческий капитал,</a:t>
            </a:r>
          </a:p>
          <a:p>
            <a:pPr algn="ctr"/>
            <a:r>
              <a:rPr lang="ru-RU" dirty="0"/>
              <a:t>безусловное выполнение социальных</a:t>
            </a:r>
          </a:p>
          <a:p>
            <a:pPr algn="ctr"/>
            <a:r>
              <a:rPr lang="ru-RU" dirty="0"/>
              <a:t>обязательств перед гражданами,</a:t>
            </a:r>
          </a:p>
          <a:p>
            <a:pPr algn="ctr"/>
            <a:r>
              <a:rPr lang="ru-RU" dirty="0"/>
              <a:t>предоставление качественных и</a:t>
            </a:r>
          </a:p>
          <a:p>
            <a:pPr algn="ctr"/>
            <a:r>
              <a:rPr lang="ru-RU" dirty="0"/>
              <a:t>конкурентных </a:t>
            </a:r>
            <a:r>
              <a:rPr lang="ru-RU" dirty="0" smtClean="0"/>
              <a:t>муниципальных </a:t>
            </a:r>
            <a:r>
              <a:rPr lang="ru-RU" dirty="0"/>
              <a:t>услуг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18969" y="27304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Arial,BoldItalic"/>
              </a:rPr>
              <a:t>Бюджет развития – формирование</a:t>
            </a:r>
          </a:p>
          <a:p>
            <a:pPr algn="ctr"/>
            <a:r>
              <a:rPr lang="ru-RU" b="1" i="1" dirty="0">
                <a:latin typeface="Arial,BoldItalic"/>
              </a:rPr>
              <a:t>институтов развития, вложения в</a:t>
            </a:r>
          </a:p>
          <a:p>
            <a:pPr algn="ctr"/>
            <a:r>
              <a:rPr lang="ru-RU" b="1" i="1" dirty="0">
                <a:latin typeface="Arial,BoldItalic"/>
              </a:rPr>
              <a:t>инфраструктуру, государственная</a:t>
            </a:r>
          </a:p>
          <a:p>
            <a:pPr algn="ctr"/>
            <a:r>
              <a:rPr lang="ru-RU" b="1" i="1" dirty="0">
                <a:latin typeface="Arial,BoldItalic"/>
              </a:rPr>
              <a:t>поддержка отдельных отраслей</a:t>
            </a:r>
          </a:p>
          <a:p>
            <a:pPr algn="ctr"/>
            <a:r>
              <a:rPr lang="ru-RU" b="1" i="1" dirty="0">
                <a:latin typeface="Arial,BoldItalic"/>
              </a:rPr>
              <a:t>экономики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3682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4218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Расходы на обеспечение деятельности аппарата управления</a:t>
            </a:r>
            <a:endParaRPr kumimoji="0" lang="ru-RU" sz="2800" b="1" i="1" u="none" strike="noStrike" kern="0" cap="none" spc="0" normalizeH="0" baseline="0" noProof="0" dirty="0">
              <a:ln>
                <a:solidFill>
                  <a:srgbClr val="1F497D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78191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55776" y="3861048"/>
            <a:ext cx="864096" cy="360040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7560,8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119736"/>
            <a:ext cx="936104" cy="389384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6947,2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9294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6400</TotalTime>
  <Words>926</Words>
  <Application>Microsoft Office PowerPoint</Application>
  <PresentationFormat>Экран (4:3)</PresentationFormat>
  <Paragraphs>197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2017 год и плановый период 2018 и 2019 годы</vt:lpstr>
      <vt:lpstr>Презентация PowerPoint</vt:lpstr>
      <vt:lpstr>Главной идеологией бюджетной политики Тацинского поселения  является:</vt:lpstr>
      <vt:lpstr>Презентация PowerPoint</vt:lpstr>
      <vt:lpstr>Презентация PowerPoint</vt:lpstr>
      <vt:lpstr>Презентация PowerPoint</vt:lpstr>
      <vt:lpstr>Финансовое обеспечение Указов Президента Российской Федерации</vt:lpstr>
      <vt:lpstr>Презентация PowerPoint</vt:lpstr>
      <vt:lpstr>Презентация PowerPoint</vt:lpstr>
      <vt:lpstr>Основные характеристики бюджета Тацинского сельского поселения на 2017-2019 годы </vt:lpstr>
      <vt:lpstr>Налоговые и неналоговые доходы бюджета  на 2017-2019 годы </vt:lpstr>
      <vt:lpstr>Налоговые льготы Тацинского сельского поселения </vt:lpstr>
      <vt:lpstr>Налоговые льготы Тацинского сельского поселения </vt:lpstr>
      <vt:lpstr>Безвозмездные поступления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2017 год (%)</vt:lpstr>
      <vt:lpstr>Структура муниципальных программ Тацинского поселения на 2017 год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430</cp:revision>
  <dcterms:created xsi:type="dcterms:W3CDTF">2010-10-04T00:48:36Z</dcterms:created>
  <dcterms:modified xsi:type="dcterms:W3CDTF">2016-12-28T06:16:39Z</dcterms:modified>
</cp:coreProperties>
</file>