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24"/>
  </p:notesMasterIdLst>
  <p:sldIdLst>
    <p:sldId id="419" r:id="rId4"/>
    <p:sldId id="465" r:id="rId5"/>
    <p:sldId id="418" r:id="rId6"/>
    <p:sldId id="420" r:id="rId7"/>
    <p:sldId id="455" r:id="rId8"/>
    <p:sldId id="464" r:id="rId9"/>
    <p:sldId id="436" r:id="rId10"/>
    <p:sldId id="466" r:id="rId11"/>
    <p:sldId id="426" r:id="rId12"/>
    <p:sldId id="427" r:id="rId13"/>
    <p:sldId id="437" r:id="rId14"/>
    <p:sldId id="430" r:id="rId15"/>
    <p:sldId id="432" r:id="rId16"/>
    <p:sldId id="456" r:id="rId17"/>
    <p:sldId id="458" r:id="rId18"/>
    <p:sldId id="460" r:id="rId19"/>
    <p:sldId id="461" r:id="rId20"/>
    <p:sldId id="462" r:id="rId21"/>
    <p:sldId id="463" r:id="rId22"/>
    <p:sldId id="43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FF00"/>
    <a:srgbClr val="FFFFCC"/>
    <a:srgbClr val="FF33CC"/>
    <a:srgbClr val="CC66FF"/>
    <a:srgbClr val="FF6600"/>
    <a:srgbClr val="F066C9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9" autoAdjust="0"/>
    <p:restoredTop sz="94698" autoAdjust="0"/>
  </p:normalViewPr>
  <p:slideViewPr>
    <p:cSldViewPr>
      <p:cViewPr>
        <p:scale>
          <a:sx n="60" d="100"/>
          <a:sy n="60" d="100"/>
        </p:scale>
        <p:origin x="-3186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5842684146206E-4"/>
          <c:y val="0"/>
          <c:w val="0.90972222222222221"/>
          <c:h val="0.85492085946132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69439050719141E-3"/>
                  <c:y val="-4.728348077613345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14 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668,6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04724848151595E-3"/>
                  <c:y val="-4.597365031775871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14</a:t>
                    </a:r>
                    <a:r>
                      <a:rPr lang="en-US" dirty="0"/>
                      <a:t> 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868,6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637410105344571E-3"/>
                  <c:y val="-5.755864282245651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14 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968,6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52621018891765E-2"/>
                  <c:y val="-3.210734494883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543E-3"/>
                  <c:y val="-3.369209713045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14300</c:v>
                </c:pt>
                <c:pt idx="1">
                  <c:v>14500</c:v>
                </c:pt>
                <c:pt idx="2">
                  <c:v>14600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924096"/>
        <c:axId val="167925632"/>
        <c:axId val="0"/>
      </c:bar3DChart>
      <c:catAx>
        <c:axId val="16792409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67925632"/>
        <c:crosses val="autoZero"/>
        <c:auto val="1"/>
        <c:lblAlgn val="ctr"/>
        <c:lblOffset val="100"/>
        <c:noMultiLvlLbl val="0"/>
      </c:catAx>
      <c:valAx>
        <c:axId val="16792563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67924096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791E-3"/>
          <c:y val="0"/>
          <c:w val="0.990576168396697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Земельный </a:t>
                    </a:r>
                    <a:r>
                      <a:rPr lang="ru-RU" dirty="0" smtClean="0"/>
                      <a:t>налог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Единый с-х налог</c:v>
                </c:pt>
                <c:pt idx="2">
                  <c:v>налог на имущество ф.л.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42.948884010744038</c:v>
                </c:pt>
                <c:pt idx="1">
                  <c:v>10.225924764462865</c:v>
                </c:pt>
                <c:pt idx="2">
                  <c:v>17.043207940771442</c:v>
                </c:pt>
                <c:pt idx="3">
                  <c:v>27.269132705234313</c:v>
                </c:pt>
                <c:pt idx="4">
                  <c:v>2.5128505787873419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9470.2000000000007</c:v>
                </c:pt>
                <c:pt idx="1">
                  <c:v>9730.5</c:v>
                </c:pt>
                <c:pt idx="2">
                  <c:v>10512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480.5</c:v>
                </c:pt>
                <c:pt idx="1">
                  <c:v>485.2</c:v>
                </c:pt>
                <c:pt idx="2">
                  <c:v>503.1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94.2</c:v>
                </c:pt>
                <c:pt idx="1">
                  <c:v>94.2</c:v>
                </c:pt>
                <c:pt idx="2">
                  <c:v>94.3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291096833865795E-2"/>
                  <c:y val="-2.3323191112064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06368167629772E-2"/>
                  <c:y val="-2.4154589371980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804864089888426E-3"/>
                  <c:y val="-7.246567005211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7069.9</c:v>
                </c:pt>
                <c:pt idx="1">
                  <c:v>30871</c:v>
                </c:pt>
                <c:pt idx="2">
                  <c:v>23229.5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435.2</c:v>
                </c:pt>
                <c:pt idx="1">
                  <c:v>435.2</c:v>
                </c:pt>
                <c:pt idx="2">
                  <c:v>435.2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32432044587638409"/>
                  <c:y val="9.1630757522555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94227019039443E-2"/>
                  <c:y val="2.099087200085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709121117531865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893056987153101E-2"/>
                  <c:y val="7.246186617977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Лист1!$J$2:$J$4</c:f>
              <c:numCache>
                <c:formatCode>0.0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261829083128071"/>
                  <c:y val="2.099087200085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467697807741329E-2"/>
                  <c:y val="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Лист1!$K$2:$K$4</c:f>
              <c:numCache>
                <c:formatCode>0.0</c:formatCode>
                <c:ptCount val="3"/>
                <c:pt idx="0">
                  <c:v>18230.000000000004</c:v>
                </c:pt>
                <c:pt idx="1">
                  <c:v>42296.1</c:v>
                </c:pt>
                <c:pt idx="2">
                  <c:v>35454.1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7544960"/>
        <c:axId val="67546496"/>
      </c:barChart>
      <c:catAx>
        <c:axId val="675449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67546496"/>
        <c:crosses val="autoZero"/>
        <c:auto val="1"/>
        <c:lblAlgn val="ctr"/>
        <c:lblOffset val="100"/>
        <c:noMultiLvlLbl val="0"/>
      </c:catAx>
      <c:valAx>
        <c:axId val="6754649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crossAx val="67544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84276825056365E-4"/>
          <c:y val="0.41590341968123551"/>
          <c:w val="0.74304243972891904"/>
          <c:h val="0.584096632204662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explosion val="30"/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4.6542966851365235E-3"/>
                  <c:y val="-6.90463060572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63065033537475E-2"/>
                  <c:y val="8.729592474859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03786332264023E-2"/>
                  <c:y val="-8.281524357460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667347137163407E-2"/>
                  <c:y val="-6.1596168558726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361341985029646"/>
                  <c:y val="4.273276070709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72125012151256E-2"/>
                  <c:y val="-6.035234705827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496913580246915E-2"/>
                  <c:y val="-0.10228208555932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51.948436642896326</c:v>
                </c:pt>
                <c:pt idx="1">
                  <c:v>2.6357652221612722</c:v>
                </c:pt>
                <c:pt idx="2">
                  <c:v>0.516730663741086</c:v>
                </c:pt>
                <c:pt idx="3">
                  <c:v>0.27427317608337898</c:v>
                </c:pt>
                <c:pt idx="4">
                  <c:v>38.781678551837622</c:v>
                </c:pt>
                <c:pt idx="5">
                  <c:v>0.1645639056500274</c:v>
                </c:pt>
                <c:pt idx="6">
                  <c:v>1.6456390565002741</c:v>
                </c:pt>
                <c:pt idx="7">
                  <c:v>2.3872737246297309</c:v>
                </c:pt>
                <c:pt idx="8">
                  <c:v>1.6456390565002741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018518518518523"/>
          <c:y val="2.2704350088403474E-2"/>
          <c:w val="0.43055555555555558"/>
          <c:h val="0.97729568922248766"/>
        </c:manualLayout>
      </c:layout>
      <c:overlay val="0"/>
      <c:txPr>
        <a:bodyPr/>
        <a:lstStyle/>
        <a:p>
          <a:pPr>
            <a:defRPr kern="6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0.06716</cdr:x>
      <cdr:y>0.38009</cdr:y>
    </cdr:from>
    <cdr:to>
      <cdr:x>0.10062</cdr:x>
      <cdr:y>0.46777</cdr:y>
    </cdr:to>
    <cdr:grpSp>
      <cdr:nvGrpSpPr>
        <cdr:cNvPr id="4" name="Группа 3"/>
        <cdr:cNvGrpSpPr/>
      </cdr:nvGrpSpPr>
      <cdr:grpSpPr>
        <a:xfrm xmlns:a="http://schemas.openxmlformats.org/drawingml/2006/main">
          <a:off x="531966" y="1080132"/>
          <a:ext cx="265033" cy="249167"/>
          <a:chOff x="504056" y="1224136"/>
          <a:chExt cx="322945" cy="288032"/>
        </a:xfrm>
      </cdr:grpSpPr>
      <cdr:pic>
        <cdr:nvPicPr>
          <cdr:cNvPr id="2" name="chart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504056" y="1224136"/>
            <a:ext cx="322945" cy="288032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</cdr:pic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9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0070C0"/>
                </a:solidFill>
              </a:rPr>
              <a:t>Бюджет </a:t>
            </a:r>
            <a:r>
              <a:rPr lang="ru-RU" dirty="0">
                <a:solidFill>
                  <a:srgbClr val="0070C0"/>
                </a:solidFill>
              </a:rPr>
              <a:t>Тацинского сельского поселения на </a:t>
            </a:r>
            <a:r>
              <a:rPr lang="ru-RU" dirty="0" smtClean="0">
                <a:solidFill>
                  <a:srgbClr val="0070C0"/>
                </a:solidFill>
              </a:rPr>
              <a:t>2021 </a:t>
            </a:r>
            <a:r>
              <a:rPr lang="ru-RU" dirty="0">
                <a:solidFill>
                  <a:srgbClr val="0070C0"/>
                </a:solidFill>
              </a:rPr>
              <a:t>год и плановый период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2022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202 </a:t>
            </a:r>
            <a:r>
              <a:rPr lang="ru-RU" dirty="0">
                <a:solidFill>
                  <a:srgbClr val="0070C0"/>
                </a:solidFill>
              </a:rPr>
              <a:t>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41" y="121158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271384" cy="130100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Налоговые льготы Тацинского сельского поселения </a:t>
            </a:r>
            <a:r>
              <a:rPr lang="ru-RU" sz="2800" dirty="0" smtClean="0">
                <a:solidFill>
                  <a:srgbClr val="0070C0"/>
                </a:solidFill>
              </a:rPr>
              <a:t>(налог на имущество физических лиц)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Установить налоговые ставки по налогу на имущество физических лиц исходя из кадастровой стоимости объекта налогообложения в следующих размерах:  </a:t>
            </a:r>
            <a:r>
              <a:rPr lang="ru-RU" sz="2600" dirty="0" smtClean="0">
                <a:solidFill>
                  <a:schemeClr val="bg1"/>
                </a:solidFill>
              </a:rPr>
              <a:t>(за </a:t>
            </a:r>
            <a:r>
              <a:rPr lang="ru-RU" sz="2600" dirty="0" smtClean="0">
                <a:solidFill>
                  <a:schemeClr val="bg1"/>
                </a:solidFill>
              </a:rPr>
              <a:t>2020 </a:t>
            </a:r>
            <a:r>
              <a:rPr lang="ru-RU" sz="2600" dirty="0" smtClean="0">
                <a:solidFill>
                  <a:schemeClr val="bg1"/>
                </a:solidFill>
              </a:rPr>
              <a:t>год)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82762"/>
              </p:ext>
            </p:extLst>
          </p:nvPr>
        </p:nvGraphicFramePr>
        <p:xfrm>
          <a:off x="251520" y="3356994"/>
          <a:ext cx="8568952" cy="1282686"/>
        </p:xfrm>
        <a:graphic>
          <a:graphicData uri="http://schemas.openxmlformats.org/drawingml/2006/table">
            <a:tbl>
              <a:tblPr firstRow="1" firstCol="1" bandRow="1"/>
              <a:tblGrid>
                <a:gridCol w="6188986"/>
                <a:gridCol w="2379966"/>
              </a:tblGrid>
              <a:tr h="43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Кадастровая стоимость объектов налогообложения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Ставка налога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900 000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 процента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900 000 рублей до 1 300 000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1 300 000 рублей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72514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Освободить от уплаты налога на имущество граждан Российской Федерации, проживающих на территории Тацинского сельского поселения, имеющих в составе семьи детей-инвалидов, совместно проживающих с ними.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Налоговые льготы </a:t>
            </a:r>
            <a:r>
              <a:rPr lang="ru-RU" dirty="0">
                <a:solidFill>
                  <a:schemeClr val="bg1"/>
                </a:solidFill>
              </a:rPr>
              <a:t>предоставляется с учетом положений </a:t>
            </a:r>
            <a:r>
              <a:rPr lang="ru-RU" dirty="0" smtClean="0">
                <a:solidFill>
                  <a:schemeClr val="bg1"/>
                </a:solidFill>
              </a:rPr>
              <a:t> статьи </a:t>
            </a:r>
            <a:r>
              <a:rPr lang="ru-RU" dirty="0">
                <a:solidFill>
                  <a:schemeClr val="bg1"/>
                </a:solidFill>
              </a:rPr>
              <a:t>407 Налогового кодекса Российской Федерации.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СТРУКТУРА НАЛОГОВЫХ И НЕНАЛОГОВЫХ ДОХОДОВ 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БЮДЖЕТА </a:t>
            </a:r>
            <a:r>
              <a:rPr lang="ru-RU" sz="2700" dirty="0">
                <a:solidFill>
                  <a:srgbClr val="0070C0"/>
                </a:solidFill>
              </a:rPr>
              <a:t>В </a:t>
            </a:r>
            <a:r>
              <a:rPr lang="ru-RU" sz="2700" dirty="0" smtClean="0">
                <a:solidFill>
                  <a:srgbClr val="0070C0"/>
                </a:solidFill>
              </a:rPr>
              <a:t>2021 </a:t>
            </a:r>
            <a:r>
              <a:rPr lang="ru-RU" sz="2700" dirty="0">
                <a:solidFill>
                  <a:srgbClr val="0070C0"/>
                </a:solidFill>
              </a:rPr>
              <a:t>ГОДУ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631274"/>
              </p:ext>
            </p:extLst>
          </p:nvPr>
        </p:nvGraphicFramePr>
        <p:xfrm>
          <a:off x="395536" y="1268761"/>
          <a:ext cx="82912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47" y="0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40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9053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Структура расходов по разделам бюджетной классификации (</a:t>
            </a:r>
            <a:r>
              <a:rPr lang="ru-RU" sz="3200" dirty="0" err="1" smtClean="0">
                <a:solidFill>
                  <a:srgbClr val="0070C0"/>
                </a:solidFill>
              </a:rPr>
              <a:t>тыс.руб</a:t>
            </a:r>
            <a:r>
              <a:rPr lang="ru-RU" sz="3200" dirty="0" smtClean="0">
                <a:solidFill>
                  <a:srgbClr val="0070C0"/>
                </a:solidFill>
              </a:rPr>
              <a:t>.)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909056"/>
              </p:ext>
            </p:extLst>
          </p:nvPr>
        </p:nvGraphicFramePr>
        <p:xfrm>
          <a:off x="107504" y="1412776"/>
          <a:ext cx="885698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50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rmAutofit fontScale="90000"/>
          </a:bodyPr>
          <a:lstStyle/>
          <a:p>
            <a:r>
              <a:rPr lang="ru-RU" sz="2900" dirty="0">
                <a:solidFill>
                  <a:srgbClr val="0070C0"/>
                </a:solidFill>
              </a:rPr>
              <a:t>Структура расходов по разделам бюджетной классификации </a:t>
            </a:r>
            <a:r>
              <a:rPr lang="ru-RU" sz="2900" dirty="0" smtClean="0">
                <a:solidFill>
                  <a:srgbClr val="0070C0"/>
                </a:solidFill>
              </a:rPr>
              <a:t>2021 </a:t>
            </a:r>
            <a:r>
              <a:rPr lang="ru-RU" sz="2900" dirty="0">
                <a:solidFill>
                  <a:srgbClr val="0070C0"/>
                </a:solidFill>
              </a:rPr>
              <a:t>год (%)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72416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56" y="62336"/>
            <a:ext cx="5424748" cy="19265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Доля </a:t>
            </a:r>
            <a:r>
              <a:rPr lang="ru-RU" sz="24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400" dirty="0">
                <a:solidFill>
                  <a:srgbClr val="0070C0"/>
                </a:solidFill>
              </a:rPr>
              <a:t>программ в общем объеме расходов, запланированных на  реализацию </a:t>
            </a:r>
            <a:r>
              <a:rPr lang="ru-RU" sz="24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400" dirty="0">
                <a:solidFill>
                  <a:srgbClr val="0070C0"/>
                </a:solidFill>
              </a:rPr>
              <a:t>программ </a:t>
            </a:r>
            <a:r>
              <a:rPr lang="ru-RU" sz="2400" dirty="0" smtClean="0">
                <a:solidFill>
                  <a:srgbClr val="0070C0"/>
                </a:solidFill>
              </a:rPr>
              <a:t>Тацинского поселения </a:t>
            </a:r>
            <a:r>
              <a:rPr lang="ru-RU" sz="2400" dirty="0">
                <a:solidFill>
                  <a:srgbClr val="0070C0"/>
                </a:solidFill>
              </a:rPr>
              <a:t>в </a:t>
            </a:r>
            <a:r>
              <a:rPr lang="ru-RU" sz="2400" dirty="0" smtClean="0">
                <a:solidFill>
                  <a:srgbClr val="0070C0"/>
                </a:solidFill>
              </a:rPr>
              <a:t>2021 </a:t>
            </a:r>
            <a:r>
              <a:rPr lang="ru-RU" sz="2400" dirty="0">
                <a:solidFill>
                  <a:srgbClr val="0070C0"/>
                </a:solidFill>
              </a:rPr>
              <a:t>году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47864" y="3457600"/>
            <a:ext cx="1445332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5536" y="3337113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22,2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346102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Тацинского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13,2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347864" y="2014871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 и безопасности на водных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объектах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95536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преступности-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563888" y="5013176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1,9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220072" y="3387215"/>
            <a:ext cx="2159429" cy="1289585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 0,5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7575411" y="3496072"/>
            <a:ext cx="1267372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1,6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6397420" y="5004657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предпринимательства 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0,1 %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84" y="62336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6" y="4889958"/>
            <a:ext cx="23526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89665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Непрограмные</a:t>
            </a:r>
            <a:r>
              <a:rPr lang="ru-RU" dirty="0" smtClean="0">
                <a:solidFill>
                  <a:srgbClr val="0070C0"/>
                </a:solidFill>
              </a:rPr>
              <a:t> расходы Тацинского </a:t>
            </a:r>
            <a:r>
              <a:rPr lang="ru-RU" dirty="0">
                <a:solidFill>
                  <a:srgbClr val="0070C0"/>
                </a:solidFill>
              </a:rPr>
              <a:t>сельского </a:t>
            </a:r>
            <a:r>
              <a:rPr lang="ru-RU" dirty="0" smtClean="0">
                <a:solidFill>
                  <a:srgbClr val="0070C0"/>
                </a:solidFill>
              </a:rPr>
              <a:t>поселения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4788024" cy="33123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Кадастровые работы по оформлению в собственность земельных участков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сумма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затрат</a:t>
            </a:r>
            <a:endParaRPr lang="ru-RU" dirty="0"/>
          </a:p>
        </p:txBody>
      </p:sp>
      <p:pic>
        <p:nvPicPr>
          <p:cNvPr id="4" name="Рисунок 3" descr="9df167e3f346756e948b7b45907331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780928"/>
            <a:ext cx="3683768" cy="254231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91128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9302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Иные межбюджетные трансферты бюджетам муниципальных районов</a:t>
            </a:r>
          </a:p>
        </p:txBody>
      </p:sp>
      <p:pic>
        <p:nvPicPr>
          <p:cNvPr id="11266" name="Picture 2" descr="https://bankitb.ru/wp-content/uploads/2017/04/1459164443-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17033"/>
            <a:ext cx="33608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872" y="53749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на осуществление внутреннего муниципального финансового контроля</a:t>
            </a:r>
          </a:p>
        </p:txBody>
      </p:sp>
      <p:pic>
        <p:nvPicPr>
          <p:cNvPr id="11268" name="Picture 4" descr="http://normanlaw.ru/wp-content/uploads/2016/08/Prishla-nalogovaya-proverka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6" y="322937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8107" y="2522514"/>
            <a:ext cx="393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 осуществление внешнего муниципального финансового контроля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97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39089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Выплата </a:t>
            </a:r>
            <a:r>
              <a:rPr lang="ru-RU" sz="3600" dirty="0">
                <a:solidFill>
                  <a:srgbClr val="0070C0"/>
                </a:solidFill>
              </a:rPr>
              <a:t>государственной пенсии за выслугу лет муниципальным служащим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s://kadrovyhdel.ru/wp-content/uploads/2017/08/07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336432" cy="3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8864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5886"/>
      </p:ext>
    </p:extLst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200223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Расходы на осуществление первичного воинского учета на территориях, где отсутствуют военные комиссариаты</a:t>
            </a:r>
          </a:p>
        </p:txBody>
      </p:sp>
      <p:pic>
        <p:nvPicPr>
          <p:cNvPr id="4" name="Picture 2" descr="\\Zem\общая папка\Натали\фото 2017\ВУСЫ\IMG_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29560"/>
            <a:ext cx="2592288" cy="1656184"/>
          </a:xfrm>
          <a:prstGeom prst="rect">
            <a:avLst/>
          </a:prstGeom>
          <a:noFill/>
        </p:spPr>
      </p:pic>
      <p:pic>
        <p:nvPicPr>
          <p:cNvPr id="2050" name="Picture 2" descr="http://900igr.net/up/datas/69000/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636912"/>
            <a:ext cx="5652120" cy="38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553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7119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14485"/>
      </p:ext>
    </p:extLst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Обеспечение деятельности Администрации Тацинского сельского поселения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365104"/>
            <a:ext cx="56166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Администрация\Desktop\ФОТО 2016\Новая папка\IMG_9277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2035959"/>
            <a:ext cx="4357718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AppData\Local\Microsoft\Windows\Temporary Internet Files\Content.Outlook\VL1IOQNM\20191224_101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79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91" y="188640"/>
            <a:ext cx="2305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215125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9558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2" y="1628800"/>
            <a:ext cx="9144000" cy="52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79512" y="116647"/>
            <a:ext cx="5472607" cy="1368137"/>
          </a:xfrm>
          <a:prstGeom prst="snip2DiagRect">
            <a:avLst/>
          </a:prstGeom>
          <a:solidFill>
            <a:srgbClr val="C00000"/>
          </a:solidFill>
          <a:ln w="25400" cap="flat" cmpd="sng" algn="ctr">
            <a:solidFill>
              <a:srgbClr val="97000B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 prst="angle"/>
          </a:sp3d>
        </p:spPr>
        <p:txBody>
          <a:bodyPr rtlCol="0" anchor="ctr"/>
          <a:lstStyle/>
          <a:p>
            <a:pPr lvl="0"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местного</a:t>
            </a:r>
          </a:p>
          <a:p>
            <a:pPr lvl="0"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 2021-2023 годы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5" y="2763659"/>
            <a:ext cx="3960440" cy="102538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4134" y="4005064"/>
            <a:ext cx="3960440" cy="108012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61535" y="1628800"/>
            <a:ext cx="3960440" cy="100811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Реализация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федеральных и региональных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проектов в соответствии с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Указом Президента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3888" y="5301208"/>
            <a:ext cx="4608512" cy="100811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2021-2023 годы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74004"/>
      </p:ext>
    </p:extLst>
  </p:cSld>
  <p:clrMapOvr>
    <a:masterClrMapping/>
  </p:clrMapOvr>
  <p:transition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Документы\2016\135 лет\грамоты\Фото для Зубрилиной Т. В\IMG_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Предложенное  решение о бюджете на 2021 год и плановый период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2022 и 2023 годов создаст дополнительные условия для выполнения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поставленных 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России, Губернатором  области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приоритетных 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48" y="33461"/>
            <a:ext cx="2305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445981"/>
      </p:ext>
    </p:extLst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709665" y="404664"/>
            <a:ext cx="4735101" cy="1995129"/>
            <a:chOff x="4900114" y="-52459"/>
            <a:chExt cx="4028877" cy="19951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900114" y="-52459"/>
              <a:ext cx="4028877" cy="1995129"/>
            </a:xfrm>
            <a:prstGeom prst="roundRect">
              <a:avLst>
                <a:gd name="adj" fmla="val 10000"/>
              </a:avLst>
            </a:prstGeom>
            <a:solidFill>
              <a:srgbClr val="37C991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4958549" y="5976"/>
              <a:ext cx="3912007" cy="18782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/>
              </a:r>
              <a:b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</a:b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09664" y="603946"/>
            <a:ext cx="46664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ctr">
              <a:buFont typeface="Arial" pitchFamily="34" charset="0"/>
              <a:buChar char="•"/>
            </a:pPr>
            <a:r>
              <a:rPr lang="ru-RU" sz="2000" b="1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Уровень инфляции в соответствии с прогнозом социально-экономического развития Ростовской области на 2021-2023 годы</a:t>
            </a:r>
          </a:p>
        </p:txBody>
      </p:sp>
      <p:pic>
        <p:nvPicPr>
          <p:cNvPr id="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71" y="113787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67725" y="34709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6143"/>
            <a:ext cx="25304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8" y="2399793"/>
            <a:ext cx="25304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7" y="3878535"/>
            <a:ext cx="25304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50927"/>
            <a:ext cx="25304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5415661" y="3911129"/>
            <a:ext cx="2472267" cy="1354666"/>
          </a:xfrm>
          <a:prstGeom prst="roundRect">
            <a:avLst/>
          </a:prstGeom>
          <a:solidFill>
            <a:srgbClr val="97000B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4,0 %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44766" y="5413061"/>
            <a:ext cx="2472267" cy="1354666"/>
          </a:xfrm>
          <a:prstGeom prst="roundRect">
            <a:avLst/>
          </a:prstGeom>
          <a:solidFill>
            <a:srgbClr val="97000B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4,0 %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724128" cy="178621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2021-2023 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410621"/>
              </p:ext>
            </p:extLst>
          </p:nvPr>
        </p:nvGraphicFramePr>
        <p:xfrm>
          <a:off x="467544" y="2276872"/>
          <a:ext cx="8352931" cy="4358321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2021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2022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2023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18230,0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42296,1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35454,1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14668,6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14868,6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14968,6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5573,6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3521,2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2785,5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18230,0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42296,1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35454,1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7829,1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31630,2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23988,8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4046,5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1230,4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956,1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7725" y="34709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65516"/>
            <a:ext cx="5616624" cy="11632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СОБСТВЕННЫЕ ДОХОДЫ БЮДЖЕТА ТАЦИНСКОГО </a:t>
            </a:r>
            <a:b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</a:b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СЕЛЬСКОГО ПОСЕЛЕНИЯ</a:t>
            </a:r>
          </a:p>
        </p:txBody>
      </p:sp>
      <p:grpSp>
        <p:nvGrpSpPr>
          <p:cNvPr id="6" name="Группа 22"/>
          <p:cNvGrpSpPr/>
          <p:nvPr/>
        </p:nvGrpSpPr>
        <p:grpSpPr>
          <a:xfrm>
            <a:off x="611560" y="1916832"/>
            <a:ext cx="7920880" cy="2841780"/>
            <a:chOff x="35496" y="2805386"/>
            <a:chExt cx="9649072" cy="3861048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6139012"/>
                </p:ext>
              </p:extLst>
            </p:nvPr>
          </p:nvGraphicFramePr>
          <p:xfrm>
            <a:off x="35496" y="2805386"/>
            <a:ext cx="9649072" cy="3861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1"/>
            <p:cNvSpPr txBox="1"/>
            <p:nvPr/>
          </p:nvSpPr>
          <p:spPr>
            <a:xfrm>
              <a:off x="35496" y="4321834"/>
              <a:ext cx="720080" cy="33446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77" y="0"/>
            <a:ext cx="835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410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2514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2021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472514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2022 </a:t>
            </a:r>
            <a:r>
              <a:rPr lang="ru-RU" b="1" dirty="0">
                <a:solidFill>
                  <a:srgbClr val="C00000"/>
                </a:solidFill>
              </a:rPr>
              <a:t>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6289" y="474165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2023 </a:t>
            </a:r>
            <a:r>
              <a:rPr lang="ru-RU" b="1" dirty="0">
                <a:solidFill>
                  <a:srgbClr val="C0000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640760048"/>
      </p:ext>
    </p:extLst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Крупные предприятия </a:t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территории</a:t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ст. Тацинской</a:t>
            </a:r>
            <a:endParaRPr lang="ru-RU" dirty="0"/>
          </a:p>
        </p:txBody>
      </p:sp>
      <p:pic>
        <p:nvPicPr>
          <p:cNvPr id="4" name="Рисунок 3" descr="Элеват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72" y="1844823"/>
            <a:ext cx="3197387" cy="1969105"/>
          </a:xfrm>
          <a:prstGeom prst="rect">
            <a:avLst/>
          </a:prstGeom>
        </p:spPr>
      </p:pic>
      <p:pic>
        <p:nvPicPr>
          <p:cNvPr id="5" name="Picture 2" descr="\\Buhgalter\0бщая папка\0\молзавод\DSCN7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05063"/>
            <a:ext cx="3952876" cy="2678905"/>
          </a:xfrm>
          <a:prstGeom prst="rect">
            <a:avLst/>
          </a:prstGeom>
          <a:noFill/>
        </p:spPr>
      </p:pic>
      <p:pic>
        <p:nvPicPr>
          <p:cNvPr id="6" name="Рисунок 5" descr="райп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204864"/>
            <a:ext cx="3635896" cy="26432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11083"/>
      </p:ext>
    </p:extLst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0586" cy="1143000"/>
          </a:xfrm>
        </p:spPr>
        <p:txBody>
          <a:bodyPr/>
          <a:lstStyle/>
          <a:p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Основные параметры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местного</a:t>
            </a:r>
            <a:b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</a:b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бюджета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на 2021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416210" y="1370710"/>
            <a:ext cx="3188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18230,0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2114" y="1370709"/>
            <a:ext cx="3379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18230,0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1836" y="2114525"/>
            <a:ext cx="3816424" cy="764205"/>
            <a:chOff x="0" y="864095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864095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839705" y="864095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доходы физических лиц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6300,0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33857" y="2127349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450253" y="3076489"/>
            <a:ext cx="3816424" cy="764205"/>
            <a:chOff x="0" y="0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839705" y="0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Единый с/х налог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408360" y="3198518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3">
              <a:lum bright="-8000" contrast="35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0" name="Группа 19"/>
          <p:cNvGrpSpPr/>
          <p:nvPr/>
        </p:nvGrpSpPr>
        <p:grpSpPr>
          <a:xfrm>
            <a:off x="385415" y="4077072"/>
            <a:ext cx="3816424" cy="764205"/>
            <a:chOff x="0" y="1681253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681253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8064A2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839705" y="1681253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Налоги  на имущество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6500,0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29568" y="429750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4" name="Группа 23"/>
          <p:cNvGrpSpPr/>
          <p:nvPr/>
        </p:nvGrpSpPr>
        <p:grpSpPr>
          <a:xfrm>
            <a:off x="408360" y="4965958"/>
            <a:ext cx="3816424" cy="764205"/>
            <a:chOff x="0" y="4203132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4203132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Скругленный прямоугольник 4"/>
            <p:cNvSpPr/>
            <p:nvPr/>
          </p:nvSpPr>
          <p:spPr>
            <a:xfrm>
              <a:off x="839705" y="4203132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доходы</a:t>
              </a:r>
              <a:endParaRPr lang="ru-RU" sz="14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368,6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9568" y="5949280"/>
            <a:ext cx="3816424" cy="764205"/>
            <a:chOff x="0" y="3362506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3362506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9" name="Скругленный прямоугольник 4"/>
            <p:cNvSpPr/>
            <p:nvPr/>
          </p:nvSpPr>
          <p:spPr>
            <a:xfrm>
              <a:off x="839705" y="3362506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Безвозмездные поступления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3561,4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461836" y="6102121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31" name="Скругленный прямоугольник 30"/>
          <p:cNvSpPr/>
          <p:nvPr/>
        </p:nvSpPr>
        <p:spPr>
          <a:xfrm>
            <a:off x="539374" y="504237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32" name="Группа 31"/>
          <p:cNvGrpSpPr/>
          <p:nvPr/>
        </p:nvGrpSpPr>
        <p:grpSpPr>
          <a:xfrm>
            <a:off x="5082754" y="2074667"/>
            <a:ext cx="3672408" cy="846829"/>
            <a:chOff x="150714" y="2145599"/>
            <a:chExt cx="3672408" cy="8468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0714" y="2145599"/>
              <a:ext cx="3672408" cy="84682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799499" y="2145599"/>
              <a:ext cx="2872908" cy="8468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Благоустройство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7069,9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48970" y="3198518"/>
            <a:ext cx="3672408" cy="845235"/>
            <a:chOff x="0" y="0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7" name="Скругленный прямоугольник 4"/>
            <p:cNvSpPr/>
            <p:nvPr/>
          </p:nvSpPr>
          <p:spPr>
            <a:xfrm>
              <a:off x="799499" y="0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Культура и ФК</a:t>
              </a:r>
              <a:endParaRPr lang="ru-RU" sz="1400" dirty="0">
                <a:solidFill>
                  <a:sysClr val="window" lastClr="FFFFFF"/>
                </a:solidFill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00,0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082754" y="5617426"/>
            <a:ext cx="3672408" cy="937739"/>
            <a:chOff x="0" y="4402770"/>
            <a:chExt cx="3672408" cy="565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4402770"/>
              <a:ext cx="3672408" cy="5657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0" name="Скругленный прямоугольник 4"/>
            <p:cNvSpPr/>
            <p:nvPr/>
          </p:nvSpPr>
          <p:spPr>
            <a:xfrm>
              <a:off x="799499" y="4402770"/>
              <a:ext cx="2872908" cy="5657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расходы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10124,9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082753" y="4297508"/>
            <a:ext cx="3672408" cy="847092"/>
            <a:chOff x="0" y="3057446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3057446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3" name="Скругленный прямоугольник 4"/>
            <p:cNvSpPr/>
            <p:nvPr/>
          </p:nvSpPr>
          <p:spPr>
            <a:xfrm>
              <a:off x="799499" y="3057446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Социальная политика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noProof="0" dirty="0" smtClean="0">
                  <a:solidFill>
                    <a:sysClr val="window" lastClr="FFFFFF"/>
                  </a:solidFill>
                  <a:cs typeface="Arial" pitchFamily="34" charset="0"/>
                </a:rPr>
                <a:t>435,2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207364" y="4552282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45" name="Скругленный прямоугольник 44"/>
          <p:cNvSpPr/>
          <p:nvPr/>
        </p:nvSpPr>
        <p:spPr>
          <a:xfrm>
            <a:off x="5207365" y="5831616"/>
            <a:ext cx="734481" cy="509357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0638" y="3209678"/>
            <a:ext cx="1327148" cy="7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07" y="2183138"/>
            <a:ext cx="1114185" cy="6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47" y="55136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933" y="9098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506576"/>
      </p:ext>
    </p:extLst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775"/>
            <a:ext cx="835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939"/>
            <a:ext cx="5511239" cy="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724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47300"/>
            <a:ext cx="3432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087688"/>
            <a:ext cx="62182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67544" y="3705999"/>
            <a:ext cx="1788474" cy="2625756"/>
            <a:chOff x="240205" y="0"/>
            <a:chExt cx="1788474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40205" y="0"/>
              <a:ext cx="1788474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240205" y="1050302"/>
              <a:ext cx="1788474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Рост собственных доходов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69725" y="3823320"/>
            <a:ext cx="1628486" cy="2625756"/>
            <a:chOff x="3818393" y="0"/>
            <a:chExt cx="1628486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18393" y="0"/>
              <a:ext cx="1628486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4966938"/>
                    <a:satOff val="19906"/>
                    <a:lumOff val="4314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4966938"/>
                    <a:satOff val="19906"/>
                    <a:lumOff val="4314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4966938"/>
                    <a:satOff val="19906"/>
                    <a:lumOff val="4314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3818393" y="1050302"/>
              <a:ext cx="1628486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Инвестирование </a:t>
              </a:r>
              <a:b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</a:b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 человеческий капитал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16216" y="3789040"/>
            <a:ext cx="1755635" cy="2625756"/>
            <a:chOff x="5516998" y="0"/>
            <a:chExt cx="1755635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516998" y="0"/>
              <a:ext cx="1755635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7450407"/>
                    <a:satOff val="29858"/>
                    <a:lumOff val="6471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7450407"/>
                    <a:satOff val="29858"/>
                    <a:lumOff val="6471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7450407"/>
                    <a:satOff val="29858"/>
                    <a:lumOff val="6471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6" name="Скругленный прямоугольник 4"/>
            <p:cNvSpPr/>
            <p:nvPr/>
          </p:nvSpPr>
          <p:spPr>
            <a:xfrm>
              <a:off x="5516998" y="1050302"/>
              <a:ext cx="1755635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Эффективность и приоритизация бюджетных расходов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062124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890"/>
            <a:ext cx="6347048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Налоговые льготы Тацинского сельского поселения (земельный налог)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53650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Освободить от уплаты земельного налога: 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-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 отношении земельных участков приобретенных или представленных для жилищного строительства, для личного подсобного хозяйства,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1) Героев Советского Союза, Героев Российской Федерации, Героев Социалистического труда и полных кавалеров ордена Славы, Трудовой Славы и «За службу Родине в Вооруженных Силах СССР»;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2) ветеранов Великой Отечественной Войны, инвалидов Великой 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Отечественной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Войны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-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 отношении одного земельного участка приобретенного или представленного для жилищного строительства, для личного подсобного хозяйства,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1) инвалидов I и II группы;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2)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3) граждан Российской Федерации, проживающих на территории Тацинского сельского поселения не менее чем 5 лет, предшествующих дате подачи заявления о бесплатном  предоставлении земельного участка в собственность, имеющие трех и более несовершеннолетних детей и совместно проживающие с ними;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4) граждан Российской Федерации, проживающих на территории Тацинского сельского поселения не менее 5 лет, предшествующих дате подачи заявления о бесплатном предоставлении земельного участка в собственность,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5) граждан Российской Федерации, проживающих на территории Тацинского сельского поселения, имеющих в составе семьи ребенка-инвалида.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900" spc="10" dirty="0" smtClean="0">
              <a:solidFill>
                <a:schemeClr val="bg1"/>
              </a:solidFill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50" y="0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40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11000</TotalTime>
  <Words>939</Words>
  <Application>Microsoft Office PowerPoint</Application>
  <PresentationFormat>Экран (4:3)</PresentationFormat>
  <Paragraphs>180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Апекс</vt:lpstr>
      <vt:lpstr>Специальное оформление</vt:lpstr>
      <vt:lpstr>1_Апекс</vt:lpstr>
      <vt:lpstr> Бюджет Тацинского сельского поселения на 2021 год и плановый период  2022 и 202 годы</vt:lpstr>
      <vt:lpstr>Презентация PowerPoint</vt:lpstr>
      <vt:lpstr>Презентация PowerPoint</vt:lpstr>
      <vt:lpstr>Основные характеристики бюджета Тацинского сельского поселения на 2021-2023 годы </vt:lpstr>
      <vt:lpstr>СОБСТВЕННЫЕ ДОХОДЫ БЮДЖЕТА ТАЦИНСКОГО  СЕЛЬСКОГО ПОСЕЛЕНИЯ</vt:lpstr>
      <vt:lpstr>Крупные предприятия  на территории  ст. Тацинской</vt:lpstr>
      <vt:lpstr>Основные параметры местного  бюджета  на 2021 год</vt:lpstr>
      <vt:lpstr>Презентация PowerPoint</vt:lpstr>
      <vt:lpstr>Налоговые льготы Тацинского сельского поселения (земельный налог)</vt:lpstr>
      <vt:lpstr>Налоговые льготы Тацинского сельского поселения (налог на имущество физических лиц)</vt:lpstr>
      <vt:lpstr>СТРУКТУРА НАЛОГОВЫХ И НЕНАЛОГОВЫХ ДОХОДОВ  БЮДЖЕТА В 2021 ГОДУ </vt:lpstr>
      <vt:lpstr>Структура расходов по разделам бюджетной классификации (тыс.руб.)</vt:lpstr>
      <vt:lpstr>Структура расходов по разделам бюджетной классификации 2021 год (%)</vt:lpstr>
      <vt:lpstr>Доля муниципальных программ в общем объеме расходов, запланированных на  реализацию муниципальных программ Тацинского поселения в 2021 году</vt:lpstr>
      <vt:lpstr>Непрограмные расходы Тацинского сельского поселения</vt:lpstr>
      <vt:lpstr>Иные межбюджетные трансферты бюджетам муниципальных районов</vt:lpstr>
      <vt:lpstr> Выплата государственной пенсии за выслугу лет муниципальным служащим </vt:lpstr>
      <vt:lpstr>Расходы на осуществление первичного воинского учета на территориях, где отсутствуют военные комиссариаты</vt:lpstr>
      <vt:lpstr>Обеспечение деятельности Администрации Тацинского сельского поселения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623</cp:revision>
  <dcterms:created xsi:type="dcterms:W3CDTF">2010-10-04T00:48:36Z</dcterms:created>
  <dcterms:modified xsi:type="dcterms:W3CDTF">2021-01-18T13:23:00Z</dcterms:modified>
</cp:coreProperties>
</file>