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2" r:id="rId2"/>
    <p:sldMasterId id="2147483840" r:id="rId3"/>
    <p:sldMasterId id="2147483888" r:id="rId4"/>
    <p:sldMasterId id="2147483924" r:id="rId5"/>
    <p:sldMasterId id="2147483948" r:id="rId6"/>
    <p:sldMasterId id="2147483972" r:id="rId7"/>
    <p:sldMasterId id="2147484020" r:id="rId8"/>
    <p:sldMasterId id="2147484475" r:id="rId9"/>
    <p:sldMasterId id="2147484535" r:id="rId10"/>
    <p:sldMasterId id="2147486000" r:id="rId11"/>
    <p:sldMasterId id="2147486024" r:id="rId12"/>
    <p:sldMasterId id="2147490645" r:id="rId13"/>
  </p:sldMasterIdLst>
  <p:sldIdLst>
    <p:sldId id="462" r:id="rId14"/>
    <p:sldId id="672" r:id="rId15"/>
    <p:sldId id="675" r:id="rId16"/>
    <p:sldId id="674" r:id="rId17"/>
    <p:sldId id="673" r:id="rId18"/>
    <p:sldId id="677" r:id="rId19"/>
    <p:sldId id="678" r:id="rId20"/>
    <p:sldId id="679" r:id="rId21"/>
    <p:sldId id="606" r:id="rId22"/>
    <p:sldId id="494" r:id="rId23"/>
    <p:sldId id="418" r:id="rId24"/>
    <p:sldId id="654" r:id="rId25"/>
    <p:sldId id="347" r:id="rId26"/>
    <p:sldId id="658" r:id="rId27"/>
    <p:sldId id="661" r:id="rId28"/>
    <p:sldId id="681" r:id="rId29"/>
    <p:sldId id="664" r:id="rId30"/>
    <p:sldId id="421" r:id="rId31"/>
    <p:sldId id="651" r:id="rId32"/>
    <p:sldId id="666" r:id="rId33"/>
    <p:sldId id="595" r:id="rId34"/>
    <p:sldId id="424" r:id="rId35"/>
    <p:sldId id="425" r:id="rId36"/>
    <p:sldId id="363" r:id="rId37"/>
    <p:sldId id="611" r:id="rId38"/>
    <p:sldId id="613" r:id="rId39"/>
    <p:sldId id="649" r:id="rId40"/>
    <p:sldId id="686" r:id="rId41"/>
    <p:sldId id="685" r:id="rId42"/>
    <p:sldId id="370" r:id="rId43"/>
    <p:sldId id="465" r:id="rId44"/>
    <p:sldId id="601" r:id="rId45"/>
    <p:sldId id="589" r:id="rId46"/>
    <p:sldId id="667" r:id="rId4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A7505"/>
    <a:srgbClr val="51E00A"/>
    <a:srgbClr val="3A9F11"/>
    <a:srgbClr val="9CFB8F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1350" autoAdjust="0"/>
    <p:restoredTop sz="99000" autoAdjust="0"/>
  </p:normalViewPr>
  <p:slideViewPr>
    <p:cSldViewPr>
      <p:cViewPr varScale="1">
        <p:scale>
          <a:sx n="88" d="100"/>
          <a:sy n="88" d="100"/>
        </p:scale>
        <p:origin x="-1138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C93B4-A6A9-410F-AA47-B7307B3FC790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C886C-4DB5-4686-B5D5-21FAA11B13D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352815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6C429-90AD-4F00-B3F2-20F33E799871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C273C-2AF0-4C83-B454-731A86C8033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3679535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03880-C586-45FD-BA79-48C7F583EF48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F87F7-C349-4115-B4D5-E91BCF5D1D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4459771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10E78-5E44-4530-995A-C959C98D3DDE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E3DBD-E8EE-4A60-B3E3-CD6C6B3AA26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3226460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CF968-7285-4209-ACCF-176D7AB757D9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1A577-2B61-4261-BFFA-B87860B2DD4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4564701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975DB-4166-4620-B79F-B6FD6644AB02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AE585-2A81-41DE-9E2D-4B08F464FF0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4683712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0F72A-84E0-49C0-A571-DA95121EA639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4A274-4B1D-4B2A-9DCF-D6F8CD4F441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1237703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15905-5B3C-4304-9055-81EA3563D712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BCB25-1B89-4305-9A33-1522D705680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2011224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1F7D8-FE0E-49C1-BB9A-914F741B8247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88193-1572-4519-9958-5AA63F5805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7315383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2E2E0-33D6-4FB3-A0B0-4F49E1615805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D452F-ACBC-4B20-8EB1-26E1683DE83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7038955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0AE60-3FB5-4AFA-8317-B283B64CB185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F7143-6EBA-4482-918F-98A03BA34C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8977827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7BD06-11C2-4185-B07F-FD2B86967415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B4319-C306-4827-969D-2DD5CD93682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871286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AF457-0CB9-4C6D-ACC5-A320659796E0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CB265-C0EC-4C3B-887F-65ED053CFF5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109983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29F13-9078-4DA0-9E6F-B67E5B909EC3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8D628-D84E-4B2C-9A87-DF18A493429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7290702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3C4F827-7B2C-4383-B554-2F153408BCD8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4C5D5BB-01CB-420D-9AE3-BF3E7B1851B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0840355"/>
      </p:ext>
    </p:extLst>
  </p:cSld>
  <p:clrMapOvr>
    <a:masterClrMapping/>
  </p:clrMapOvr>
  <p:transition>
    <p:strips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8FBF7C0-7ADB-4A7E-BA71-C01A16CA322A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9CD5464-8513-4E4F-B23A-A95B2987866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702894"/>
      </p:ext>
    </p:extLst>
  </p:cSld>
  <p:clrMapOvr>
    <a:masterClrMapping/>
  </p:clrMapOvr>
  <p:transition>
    <p:strips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3A6672E-7544-4D21-8E75-B2C7F74D9770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882F75E-0D18-4050-8AF8-9CB8150F53A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9267534"/>
      </p:ext>
    </p:extLst>
  </p:cSld>
  <p:clrMapOvr>
    <a:masterClrMapping/>
  </p:clrMapOvr>
  <p:transition>
    <p:strips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CA379DB-D033-4C7B-B414-08EA4E8253C8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8AAFE03-FA28-4636-B109-614F3392DD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1025809"/>
      </p:ext>
    </p:extLst>
  </p:cSld>
  <p:clrMapOvr>
    <a:masterClrMapping/>
  </p:clrMapOvr>
  <p:transition>
    <p:strips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2EF0739-60AD-47FF-91DC-DB3AA1B3A618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D4E595F-5BD6-456B-A512-ED43661927E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3904802"/>
      </p:ext>
    </p:extLst>
  </p:cSld>
  <p:clrMapOvr>
    <a:masterClrMapping/>
  </p:clrMapOvr>
  <p:transition>
    <p:strips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2017947-645B-4F16-B1A1-6C05380AA252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276E18E-E2DC-4BAE-8B74-83005D59C15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7742325"/>
      </p:ext>
    </p:extLst>
  </p:cSld>
  <p:clrMapOvr>
    <a:masterClrMapping/>
  </p:clrMapOvr>
  <p:transition>
    <p:strips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D2753FD-75F2-4212-A735-14FFA2BA7BF5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90117F8-F190-49DB-AD42-C954A8E5150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1792950"/>
      </p:ext>
    </p:extLst>
  </p:cSld>
  <p:clrMapOvr>
    <a:masterClrMapping/>
  </p:clrMapOvr>
  <p:transition>
    <p:strips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3F50F5A-F4FC-404A-9BB6-B1AFFB7CD841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B0140EA-3F28-4B6F-BA31-B27F5622F2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2293448"/>
      </p:ext>
    </p:extLst>
  </p:cSld>
  <p:clrMapOvr>
    <a:masterClrMapping/>
  </p:clrMapOvr>
  <p:transition>
    <p:strips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D7F8263-1467-4607-9E68-BC01C48D1DDF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74D5150-4807-417D-8386-4FB84C58869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792425"/>
      </p:ext>
    </p:extLst>
  </p:cSld>
  <p:clrMapOvr>
    <a:masterClrMapping/>
  </p:clrMapOvr>
  <p:transition>
    <p:strips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1FB07-A765-4A7C-9B7D-7A9CE80EDCBA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FB1AD-AB22-4B9A-A18E-9B39235D9D7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451481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A367130-71A2-4D52-9447-2FC45F5DA60E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ACD0934-F423-425D-B3E4-A8B9A6782AC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1576109"/>
      </p:ext>
    </p:extLst>
  </p:cSld>
  <p:clrMapOvr>
    <a:masterClrMapping/>
  </p:clrMapOvr>
  <p:transition>
    <p:strips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E83044D-710E-4E5D-901B-95726EA1A5B9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F19E7C6-B963-4A9B-9EBC-B6BB74EBD7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3564523"/>
      </p:ext>
    </p:extLst>
  </p:cSld>
  <p:clrMapOvr>
    <a:masterClrMapping/>
  </p:clrMapOvr>
  <p:transition>
    <p:strips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330412E-D4DA-4D41-A3B3-E386E5E4D5FC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15FD7E0-06D0-43AA-BF6E-17CD1C70FC8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7015008"/>
      </p:ext>
    </p:extLst>
  </p:cSld>
  <p:clrMapOvr>
    <a:masterClrMapping/>
  </p:clrMapOvr>
  <p:transition>
    <p:strips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9497A69-D07F-4D6C-80B6-BE50B942BB14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8D970BD-FCFE-415C-8A3C-DE01CE871A3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6273017"/>
      </p:ext>
    </p:extLst>
  </p:cSld>
  <p:clrMapOvr>
    <a:masterClrMapping/>
  </p:clrMapOvr>
  <p:transition>
    <p:strips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6D00C17-C6F7-4FA5-A7C2-0817479933A9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FFDBF64-56E4-44F4-A24D-947DF78941F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5913753"/>
      </p:ext>
    </p:extLst>
  </p:cSld>
  <p:clrMapOvr>
    <a:masterClrMapping/>
  </p:clrMapOvr>
  <p:transition>
    <p:strips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38A1751-4FED-41CE-9011-2947DECDA6A8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163ADF5-45F3-46AE-99D3-9669A225AD5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9280139"/>
      </p:ext>
    </p:extLst>
  </p:cSld>
  <p:clrMapOvr>
    <a:masterClrMapping/>
  </p:clrMapOvr>
  <p:transition>
    <p:strips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9DF2983-34FA-4CC6-A62F-DE92EBCE1BD3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4D4E785-ADFD-433E-81B1-55C5641F821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9890783"/>
      </p:ext>
    </p:extLst>
  </p:cSld>
  <p:clrMapOvr>
    <a:masterClrMapping/>
  </p:clrMapOvr>
  <p:transition>
    <p:strips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A598BE7-B4CF-4371-8598-95D7481D491B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94785C4-32DC-40CA-9A0A-78B6F459A7F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3119842"/>
      </p:ext>
    </p:extLst>
  </p:cSld>
  <p:clrMapOvr>
    <a:masterClrMapping/>
  </p:clrMapOvr>
  <p:transition>
    <p:strips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AEF50A0-260C-46D9-A7CE-675260A61B38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596F2CD-DEF7-42EE-B0B9-07D1B4A9F05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5255051"/>
      </p:ext>
    </p:extLst>
  </p:cSld>
  <p:clrMapOvr>
    <a:masterClrMapping/>
  </p:clrMapOvr>
  <p:transition>
    <p:strips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9534AB6-EEC5-4C18-B409-A2DDA60BCD41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185FD5B-6BE4-48E2-8C24-C9B368111BB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9728370"/>
      </p:ext>
    </p:extLst>
  </p:cSld>
  <p:clrMapOvr>
    <a:masterClrMapping/>
  </p:clrMapOvr>
  <p:transition>
    <p:strips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4FEC0-7A4C-4BDD-83FA-3C8165BDB432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09741-4225-45F0-859F-68FAD9C31C0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6525776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74C9A7A-E4E5-44C8-BDB8-FA5A3C58D3F2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27C5CD7-E972-4C83-B2A5-4B1A72BA2E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523563"/>
      </p:ext>
    </p:extLst>
  </p:cSld>
  <p:clrMapOvr>
    <a:masterClrMapping/>
  </p:clrMapOvr>
  <p:transition>
    <p:strips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D5FD04B-F1C9-4F21-82C6-F066662A122B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AF63819-FECF-4E33-B9ED-61DD36E086F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7150735"/>
      </p:ext>
    </p:extLst>
  </p:cSld>
  <p:clrMapOvr>
    <a:masterClrMapping/>
  </p:clrMapOvr>
  <p:transition>
    <p:strips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4AD128E-8DEE-42C0-99E3-B7E57A313B94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B8C1EF8-73D6-4DE6-ABCE-F05196EE1A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8972233"/>
      </p:ext>
    </p:extLst>
  </p:cSld>
  <p:clrMapOvr>
    <a:masterClrMapping/>
  </p:clrMapOvr>
  <p:transition>
    <p:strips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BD25ECB-F1AA-4CA0-BE81-70081DCA50FC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160CF87-E8E8-4489-BAE5-3E01349FC2A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3468418"/>
      </p:ext>
    </p:extLst>
  </p:cSld>
  <p:clrMapOvr>
    <a:masterClrMapping/>
  </p:clrMapOvr>
  <p:transition>
    <p:strips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25C836B-F1D6-4B77-B1ED-6AFB3438B775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4EB3310-3D58-445F-882D-0EC3ED80653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967724"/>
      </p:ext>
    </p:extLst>
  </p:cSld>
  <p:clrMapOvr>
    <a:masterClrMapping/>
  </p:clrMapOvr>
  <p:transition>
    <p:strips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45FF990-5FE4-48B0-AA3C-FE4F4E4BE9AD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6D7E03A-F2CC-4482-869A-9838C25C15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7828041"/>
      </p:ext>
    </p:extLst>
  </p:cSld>
  <p:clrMapOvr>
    <a:masterClrMapping/>
  </p:clrMapOvr>
  <p:transition>
    <p:strips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D614BE4-5A76-408A-95AF-7A6BF22CD36F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801DA37-FA04-44BA-A824-CECCEDC33EA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881313"/>
      </p:ext>
    </p:extLst>
  </p:cSld>
  <p:clrMapOvr>
    <a:masterClrMapping/>
  </p:clrMapOvr>
  <p:transition>
    <p:strips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ACB302B-C796-47AC-85D4-BEFC67605788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5F03691-545D-4F9A-9E5F-0FA09D5D0F5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9714743"/>
      </p:ext>
    </p:extLst>
  </p:cSld>
  <p:clrMapOvr>
    <a:masterClrMapping/>
  </p:clrMapOvr>
  <p:transition>
    <p:strips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D146862-351C-4CB5-8D44-AAF267914771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18C70E1-089F-46DD-83C5-CA9B70D9DC2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3327913"/>
      </p:ext>
    </p:extLst>
  </p:cSld>
  <p:clrMapOvr>
    <a:masterClrMapping/>
  </p:clrMapOvr>
  <p:transition>
    <p:strips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61DCE5B-1EA9-4FD0-A864-365529F1EF9C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FE33A1E-368E-4462-99E9-F41D221ACA8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6181977"/>
      </p:ext>
    </p:extLst>
  </p:cSld>
  <p:clrMapOvr>
    <a:masterClrMapping/>
  </p:clrMapOvr>
  <p:transition>
    <p:strips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11024-6C72-4DD3-A98C-37EBA73FB743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89A36-73F3-4F4E-9D34-613DC0DA832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0800077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0B574C0-7664-4FB6-9DDD-1A8C6DFEC8F5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601730B-288B-497C-B269-E4D153F70B1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6983769"/>
      </p:ext>
    </p:extLst>
  </p:cSld>
  <p:clrMapOvr>
    <a:masterClrMapping/>
  </p:clrMapOvr>
  <p:transition>
    <p:strips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C1B4F0A-3FFB-4225-ADAC-D187A2DF3ED2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32090D4-7E92-4730-963A-CE4BADFCA71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9736515"/>
      </p:ext>
    </p:extLst>
  </p:cSld>
  <p:clrMapOvr>
    <a:masterClrMapping/>
  </p:clrMapOvr>
  <p:transition>
    <p:strips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AED15CC-C38A-40BD-A8E8-5623290124D2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34FD043-F0A9-4016-81A9-BC309A9D76D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621790"/>
      </p:ext>
    </p:extLst>
  </p:cSld>
  <p:clrMapOvr>
    <a:masterClrMapping/>
  </p:clrMapOvr>
  <p:transition>
    <p:strips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A32FBC3-D23B-492F-8388-C603BA03CBE2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A20AA08-7CD7-46CD-B7EA-2782F0CEEDF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0006105"/>
      </p:ext>
    </p:extLst>
  </p:cSld>
  <p:clrMapOvr>
    <a:masterClrMapping/>
  </p:clrMapOvr>
  <p:transition>
    <p:strips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04E8D-97BC-4ECE-8E63-AEE3E29EFB01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85402-C5FE-48FD-A587-F7A459F3348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845004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9F81D-79E3-41BD-BA56-6C37268B47DA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A0E48-3F49-405E-AD72-FB3A51C7379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143919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FD3FA-84F1-4E9B-9756-724DBF1703C6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BA4DD-BE3D-4568-91E3-4F4C702F3C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886259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DF3C9-89E9-4362-A221-30EC3DEC781A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9A4B5-06F5-49CB-A2BA-61543511CD6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512163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F77EE-F718-46E5-90E4-E80E4D0B339E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D841D-9011-4928-93ED-894DA4F3E64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512361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A327B-C717-4D05-9070-862FB799186B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65AD0-5C06-469F-9147-355C5478991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021239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42D09-98C5-4983-8BA4-39F8AAA6DB30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44A2A-759E-4ADC-911B-2EC0B6D61C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973566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10A19-A780-4833-B846-CBC9D5FE787C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37349-1339-45DF-BA04-DE6E498C447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356858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8E860-2667-461F-9FD4-AC8E515EE280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12749-0F23-436D-A800-8464B250C22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684880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BA6F7-6BAF-49A1-9FA6-6338872BF4C2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6174-D933-4A54-921A-063B9E83F27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896077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911F5-0586-4574-A3CB-86C547E17DBF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B3BE9-1A9E-48BC-88CD-F2DB48BD0DA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543660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5B0B8-3E53-4062-9C02-10572BF56E74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ECD20-BEB8-48DA-812E-1C659881A64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673142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E8D27-351D-4EA8-85EA-BE7671A7E2E1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1FCC6-2D6D-4438-90B3-0FF634CFBEC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768715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FEEAA-12E4-4794-A83E-D1AF1F108211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9D606-1F65-42A3-BFC5-EBA549C1D7A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639901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99A12-ACA7-41BC-BD6B-D1BBD67CFD65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F10CB-8B9D-439B-BF2B-190101D7FCF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481796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85024-DBB1-467B-8A7E-2EE5910B5ECA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72C59-B06E-43D3-9E79-47CCAFF1F94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653322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7161A-A593-422A-8A58-E1466C5072C2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E06D6-98DC-458E-86F7-F92F2E8CABD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6671934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870BC-6560-4065-94E2-915AC7146946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3B141-3887-45B6-AA32-61989CBDF33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831342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69D06-CC88-420A-9BD2-1F42BA44872B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1C0A4-A0EA-4FAA-9498-6772B9D7CD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70122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C49A5-A71E-45D9-9A95-AF8648F4C754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2D497-D788-4752-91A8-94C90848130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400773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619C5-1F6F-484F-AFF9-E086F3810BDA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9C743-2C38-4384-83C6-50DC71F2BC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800567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878A1-19FD-416E-917D-2F31E062484B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C281E-E520-4671-9E26-EE534A3B724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1400268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22603-27AC-4099-B7AE-31B063DAC0F0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1DA9D-FEB2-4A09-81B6-89029C9DBB2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5839132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0F0CE-D352-4EA9-B53E-984D56AB98D9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7AAEB-1BD3-46CD-BDBE-7ECCADB1DDB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463947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B5177-ED1E-48D3-9709-D6E074273796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0B78C-A96A-481D-8DB8-1F013B168F6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7326712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8EC21-AA6C-4736-99EA-064FBDF87811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A3D88-536A-42B8-B65A-0C9B0B8C08A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840175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6C5FF-7EDD-474C-8D8F-2FE2BD2361C4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27A14-E786-4753-ADED-A209576CA2D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386863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42618-71E6-4817-AE9F-723F4D296274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2B8F0-AB52-44EB-B8AC-1D40424397D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6704241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F7007-FC22-4FFF-B6BE-DEC38DB2C910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AC684-E6C4-4C22-A669-520573D85E1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9410702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B98E7-E11E-468A-97BF-BA4DD8D9AE35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CEDD6-1DAD-4772-B715-23532C42EE6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1434652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16F06-E0B6-4BDF-A9A0-FD7363DCF029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DF3C1-0379-4925-A7A3-D5CB945093A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772628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AB155-25E2-405F-91DD-1432AC008DD3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B5315-2A61-44CF-9805-5F5B76AE0F6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688865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1D4EB-C5CD-4BB0-B0C2-66D7553EE497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DD0A1-6F4E-4FD8-A625-4B602BE18F5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689214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6178A-2D7E-4E10-8091-A265FD96677C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F5983-B19F-464D-9691-E287CEBC815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3697782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176D5-C2B5-44C6-826D-699401A67CCA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AB33B-42EF-4055-8DC3-46CAD2F35E8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430347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8DAF0-6901-4DD1-B625-2768E13D6644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A40AA-CB6D-4F3E-9C0E-26BD5F5A57B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0852771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06D3A-6C76-4DAD-9178-083EA1AEAC6C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F211A-C98B-4931-A358-81F820163BC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7967960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BDEDC-DFDB-4CFF-819E-7E0B94B3282E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544AE-7D69-43FF-A0ED-E85D050C657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694750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77C66-2237-4D29-8EFA-1C016DEA1158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562B5-44CA-4BA9-8F40-E32CE4B1F4B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9186803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7997B-5CFE-424E-A711-6403380B4734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2B604-B254-4601-963A-768916FB4AE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2497281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D14D0-FE3E-4A86-9CC6-CACC71D0C1A9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7E684-2F33-498B-B80B-E92DFA7E4B5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9040068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6F648-3E65-40A9-BBE2-901557E1E00D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D4EFC-5E07-41E6-918E-BA6D49DB396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910352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0F179-1BD1-447F-9B5E-2633D5905B9D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CA1D3-3EC7-4C6E-81F4-018AEE20B6F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36019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B0B0D-ADA1-4DBC-95CF-D8E0D9CDD0C9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70C11-02D0-42DE-97CD-628D22769B9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226548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050A8-2C5A-41B9-B847-CBB76561DEF5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48207-1DF0-4306-9399-A34140AD98F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9035063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FBBBC-8CF0-40E7-AECB-1D724CF9948C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FFDEC-B1C3-4A94-AADC-811EB29B1D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464611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3A826-17E3-4EED-A7C9-3ACB13BCABF5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0A677-023E-427F-A86D-85135239FD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9067462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58C63-3CEA-47BB-ACDE-0A77A0F1C479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0DAB4-B15A-4BB0-9AC5-417D14E09FA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4853389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D6A80-2037-4430-9E6A-D8F4487A9DF5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27E07-865C-45D2-98A0-9505EDFDE8D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540592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DB6A0-424B-490D-84CF-A86506D0AE67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EE101-F8D0-4707-B832-A2779225399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1963790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0454B-3151-42EF-A472-E34746E1D7A8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69771-01F7-4518-B974-41DE17C9CAD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4734981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F52E9-5AB0-4E34-B030-7BB1F4E61683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236AE-0B14-4A38-9D9C-4A7E0202283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5031565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A7CAD-853C-4715-8276-4B57B5FF6F91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64618-4321-4784-8AA6-6CD459B6525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9093377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F1508-60FC-4477-8C48-C8CFC732C3CC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F8406-117A-4466-AF0E-883B3A304C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3709230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706F6-BA68-412F-A307-AB7148F7471D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17873-BBB9-4D93-ACBC-A1EB11B033E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9131625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74177-F0FC-4E8B-851A-FD59A71685B2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F6AA0-CB72-4055-ABE1-92D4877934A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6845321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77042-CC4B-4AB8-9386-BDE292354156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51DA5-B60F-4F2E-A5CA-DFB40D25E7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9478442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0AA0C-2E19-4ABF-B3F0-0589E3C195FF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57D90-7E62-42B9-9484-BC85BF3B86C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9714339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DC2BE-9D0D-461D-872F-3070A2BE8E4F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702B3-ACD1-4D2D-8D5E-AAE569DF0C9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9626912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1116D-703E-4BE6-BC3E-A618DA05EABA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0D73F-53BB-4E94-9BF9-9C667B9286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194200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617F4-2FA1-4294-8354-1DD9AB9A829F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A9294-D5CC-4637-B69C-7C006799C6D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5201800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58FDF-30B9-460C-88B5-56ADD5BF31B0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60612-BBAD-4C3A-B8A4-6C0C14A45BF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3311538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57391-2A79-4522-9371-1D9BE8FF4E9F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1F646-A835-4795-963C-204A259C06A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8847016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888D7-AF92-46C5-8640-B6C37EFE79FA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1849C-3650-4A14-BB15-E3B2D4BFB35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4652927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270D3-8C34-4AF9-ADD0-05D2768801C3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0B6F-FA61-40C2-81DF-71F6DE5737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3205988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F9C2B-C894-4430-B248-562E5452A13E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D8F3B-3B06-4D02-A102-3EDEF52583F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866943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A935E-40C8-4021-BEA8-43F36B823BCA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089D6-5359-49C2-B928-EED67C064A3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0545496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792EA-6C3C-4FDB-B430-EA18E195FB61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F9008-B658-41AF-9B0A-66888A37A51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473522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1422B-5FF7-462C-ADB5-F7C72995631C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DAEFA-792E-48D8-ABA7-B1598147FBA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51833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7F8AC-0AEB-4DD7-964D-3013F9C6B2FF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87CBE-632C-4B5C-97E9-F947D6FF8DB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7181331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F8E42-DF4C-4879-95FA-8C83E4A08528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BCA6F-7FB1-4557-AA63-7E59648BD59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318013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89FCE-BC83-4ACD-A4F5-222DF7B16DA6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D1299-0C1D-4D97-98DA-2C5E3D566B0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9614289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FA26A-3DA5-49F0-B694-CAC205204FA2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4D732-C2C0-473A-A16D-90C6173D17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1963229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870A6-8E3D-41B1-BDDD-A7A0E30E693E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CA4E8-D2A1-4025-B53F-2BFB4D23075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0879985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FDFF4-078E-4773-B0F9-6067CD0FDABF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5662F-6A35-486E-8C1D-C88229A7147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8539851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0C5FE-1D52-4201-A835-7912E85A3D38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1E3D8-0ECC-4641-982B-B1218DCC2B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9634652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D7820-DA77-4B7A-B4AE-EB19ED6289D9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9D457-DCC1-4E1C-ADE3-2017E93E91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4146317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6281C-0B25-47AC-BF33-4B3E62050F55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3FF4C-D70D-4B89-8A1F-A4ED0FE0C8D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0732000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D7B8D-45E1-4264-9C1B-DB05A90164CC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E9FE5-34AA-4084-B88A-85146F0B6EC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475346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2ABE7-F1FC-4C24-9170-5FE47C440FDA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3CEE1-FB97-417C-844C-EDB70B3AD46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6855795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91AA1-1B30-4057-BB61-32778CF0BB09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B5880-664E-4820-A4D0-AD743FD80E6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5861407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782BA-7890-42A2-B70C-8D05B233F34F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1D5A8-03E7-4115-B392-9E1C747E347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860855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048B4-039B-4ACA-8C21-3508E15D6C8D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803E7-6A97-45AE-BED8-8EB40ECF22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2160844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A4CFD-5597-4D8D-B826-9DF99DC17723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2B83D-E003-471A-8C38-E7C78D61555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4298897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F929A-350C-4E56-B8B6-26B26E687A15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C56ED-898C-4955-99C1-A26E84DA0EC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251337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2E3AA-F6E4-400A-917B-A04D2811EF58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FD033-E6E6-4604-8ED7-D2326BF19D4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3068426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9ECB7-6BE9-41A1-BCE5-86B3ACCE835E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31A1D-7A9F-48EE-B3C5-26C981D0913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8281090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34D59-A20A-40AF-A598-2CE58A19C638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3D0C1-B351-49B2-89CA-FC84BB09330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5823013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F31B-E229-488D-930B-F7023D10166B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FC886-4EE4-48F3-BA41-96E6E192908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739476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DBCFB-F876-4C3C-B299-EE78354E0347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B1162-38F7-41CC-B2E4-5B006EE12DA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4131517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8D0D3-1AFE-4232-8D36-153410E5E088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38327-792D-43AA-8A72-787E45CED7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6112537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E4E07-C601-4EA3-82AD-22EE252B2859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A5903-8566-490C-B5BA-50E4A94B30A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0132211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6F31F-E457-4AF4-A35D-AB294F45C29A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625E1-3408-449E-93FC-E8A679A973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638984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C266044-FB6B-42CB-88AB-55E6B3DF5F2A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A0B1AD-8EC4-448A-9752-94EFF1EF6F9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2406" r:id="rId1"/>
    <p:sldLayoutId id="2147502407" r:id="rId2"/>
    <p:sldLayoutId id="2147502408" r:id="rId3"/>
    <p:sldLayoutId id="2147502409" r:id="rId4"/>
    <p:sldLayoutId id="2147502410" r:id="rId5"/>
    <p:sldLayoutId id="2147502411" r:id="rId6"/>
    <p:sldLayoutId id="2147502412" r:id="rId7"/>
    <p:sldLayoutId id="2147502413" r:id="rId8"/>
    <p:sldLayoutId id="2147502414" r:id="rId9"/>
    <p:sldLayoutId id="2147502415" r:id="rId10"/>
    <p:sldLayoutId id="214750241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638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2CED6E-E9B5-4CCC-8520-D4E0CECBDFB9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739F72-32B8-4107-922E-F1612D8D5E6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2571" r:id="rId1"/>
    <p:sldLayoutId id="2147502572" r:id="rId2"/>
    <p:sldLayoutId id="2147502573" r:id="rId3"/>
    <p:sldLayoutId id="2147502574" r:id="rId4"/>
    <p:sldLayoutId id="2147502575" r:id="rId5"/>
    <p:sldLayoutId id="2147502576" r:id="rId6"/>
    <p:sldLayoutId id="2147502577" r:id="rId7"/>
    <p:sldLayoutId id="2147502578" r:id="rId8"/>
    <p:sldLayoutId id="2147502579" r:id="rId9"/>
    <p:sldLayoutId id="2147502580" r:id="rId10"/>
    <p:sldLayoutId id="214750258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741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B3210CAA-2A2C-40E6-8C51-1FB0CF4034FC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DDF64BCF-5912-45A3-8C97-D50C0E9E07A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2582" r:id="rId1"/>
    <p:sldLayoutId id="2147502583" r:id="rId2"/>
    <p:sldLayoutId id="2147502584" r:id="rId3"/>
    <p:sldLayoutId id="2147502585" r:id="rId4"/>
    <p:sldLayoutId id="2147502586" r:id="rId5"/>
    <p:sldLayoutId id="2147502587" r:id="rId6"/>
    <p:sldLayoutId id="2147502588" r:id="rId7"/>
    <p:sldLayoutId id="2147502589" r:id="rId8"/>
    <p:sldLayoutId id="2147502590" r:id="rId9"/>
    <p:sldLayoutId id="2147502591" r:id="rId10"/>
    <p:sldLayoutId id="2147502592" r:id="rId11"/>
  </p:sldLayoutIdLst>
  <p:transition>
    <p:strips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843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F2FE1978-D548-4670-8E42-B821E29E08E3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69377405-0C08-4D29-AA25-825EE56F209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2593" r:id="rId1"/>
    <p:sldLayoutId id="2147502594" r:id="rId2"/>
    <p:sldLayoutId id="2147502595" r:id="rId3"/>
    <p:sldLayoutId id="2147502596" r:id="rId4"/>
    <p:sldLayoutId id="2147502597" r:id="rId5"/>
    <p:sldLayoutId id="2147502598" r:id="rId6"/>
    <p:sldLayoutId id="2147502599" r:id="rId7"/>
    <p:sldLayoutId id="2147502600" r:id="rId8"/>
    <p:sldLayoutId id="2147502601" r:id="rId9"/>
    <p:sldLayoutId id="2147502602" r:id="rId10"/>
    <p:sldLayoutId id="2147502603" r:id="rId11"/>
  </p:sldLayoutIdLst>
  <p:transition>
    <p:strips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945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3B4FAE6-4B1E-4325-9045-9DEFBC3D83E6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5639C6F-E581-40A8-838A-2B015CCF430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2604" r:id="rId1"/>
    <p:sldLayoutId id="2147502605" r:id="rId2"/>
    <p:sldLayoutId id="2147502606" r:id="rId3"/>
    <p:sldLayoutId id="2147502607" r:id="rId4"/>
    <p:sldLayoutId id="2147502608" r:id="rId5"/>
    <p:sldLayoutId id="2147502609" r:id="rId6"/>
    <p:sldLayoutId id="2147502610" r:id="rId7"/>
    <p:sldLayoutId id="2147502611" r:id="rId8"/>
    <p:sldLayoutId id="2147502612" r:id="rId9"/>
    <p:sldLayoutId id="2147502613" r:id="rId10"/>
    <p:sldLayoutId id="2147502614" r:id="rId11"/>
  </p:sldLayoutIdLst>
  <p:transition>
    <p:strips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3F1A80-4260-41C5-981F-875956C3B118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E2EE327-AF2F-4647-88C7-A7606ED5FEA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2428" r:id="rId1"/>
    <p:sldLayoutId id="2147502429" r:id="rId2"/>
    <p:sldLayoutId id="2147502430" r:id="rId3"/>
    <p:sldLayoutId id="2147502431" r:id="rId4"/>
    <p:sldLayoutId id="2147502432" r:id="rId5"/>
    <p:sldLayoutId id="2147502433" r:id="rId6"/>
    <p:sldLayoutId id="2147502434" r:id="rId7"/>
    <p:sldLayoutId id="2147502435" r:id="rId8"/>
    <p:sldLayoutId id="2147502436" r:id="rId9"/>
    <p:sldLayoutId id="2147502437" r:id="rId10"/>
    <p:sldLayoutId id="214750243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717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A6B7382-F184-482F-9E83-5DF4A3E361F9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CAE793-4927-4307-B62E-C2D518C553E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2472" r:id="rId1"/>
    <p:sldLayoutId id="2147502473" r:id="rId2"/>
    <p:sldLayoutId id="2147502474" r:id="rId3"/>
    <p:sldLayoutId id="2147502475" r:id="rId4"/>
    <p:sldLayoutId id="2147502476" r:id="rId5"/>
    <p:sldLayoutId id="2147502477" r:id="rId6"/>
    <p:sldLayoutId id="2147502478" r:id="rId7"/>
    <p:sldLayoutId id="2147502479" r:id="rId8"/>
    <p:sldLayoutId id="2147502480" r:id="rId9"/>
    <p:sldLayoutId id="2147502481" r:id="rId10"/>
    <p:sldLayoutId id="214750248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921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A03F7D-FFAD-462F-932D-05C3A23CF30D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7AC9342-3A4F-47E1-93F0-69E07BA87B3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2494" r:id="rId1"/>
    <p:sldLayoutId id="2147502495" r:id="rId2"/>
    <p:sldLayoutId id="2147502496" r:id="rId3"/>
    <p:sldLayoutId id="2147502497" r:id="rId4"/>
    <p:sldLayoutId id="2147502498" r:id="rId5"/>
    <p:sldLayoutId id="2147502499" r:id="rId6"/>
    <p:sldLayoutId id="2147502500" r:id="rId7"/>
    <p:sldLayoutId id="2147502501" r:id="rId8"/>
    <p:sldLayoutId id="2147502502" r:id="rId9"/>
    <p:sldLayoutId id="2147502503" r:id="rId10"/>
    <p:sldLayoutId id="214750250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4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0A37E4-BC9F-49C9-9B23-92BCD2B544A9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C71B31-6672-42D8-8E5C-2552E7E4A7F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2505" r:id="rId1"/>
    <p:sldLayoutId id="2147502506" r:id="rId2"/>
    <p:sldLayoutId id="2147502507" r:id="rId3"/>
    <p:sldLayoutId id="2147502508" r:id="rId4"/>
    <p:sldLayoutId id="2147502509" r:id="rId5"/>
    <p:sldLayoutId id="2147502510" r:id="rId6"/>
    <p:sldLayoutId id="2147502511" r:id="rId7"/>
    <p:sldLayoutId id="2147502512" r:id="rId8"/>
    <p:sldLayoutId id="2147502513" r:id="rId9"/>
    <p:sldLayoutId id="2147502514" r:id="rId10"/>
    <p:sldLayoutId id="214750251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126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CE740AF-1D87-4B13-A5B3-58D4F20C2ADB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32D368-0E19-43AB-83CD-BC6D15D6965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2516" r:id="rId1"/>
    <p:sldLayoutId id="2147502517" r:id="rId2"/>
    <p:sldLayoutId id="2147502518" r:id="rId3"/>
    <p:sldLayoutId id="2147502519" r:id="rId4"/>
    <p:sldLayoutId id="2147502520" r:id="rId5"/>
    <p:sldLayoutId id="2147502521" r:id="rId6"/>
    <p:sldLayoutId id="2147502522" r:id="rId7"/>
    <p:sldLayoutId id="2147502523" r:id="rId8"/>
    <p:sldLayoutId id="2147502524" r:id="rId9"/>
    <p:sldLayoutId id="2147502525" r:id="rId10"/>
    <p:sldLayoutId id="214750252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229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30F8C57-AA95-4205-BA76-89EA52E1FE30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3E17A9-F616-45D1-B807-C24ED70751B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2527" r:id="rId1"/>
    <p:sldLayoutId id="2147502528" r:id="rId2"/>
    <p:sldLayoutId id="2147502529" r:id="rId3"/>
    <p:sldLayoutId id="2147502530" r:id="rId4"/>
    <p:sldLayoutId id="2147502531" r:id="rId5"/>
    <p:sldLayoutId id="2147502532" r:id="rId6"/>
    <p:sldLayoutId id="2147502533" r:id="rId7"/>
    <p:sldLayoutId id="2147502534" r:id="rId8"/>
    <p:sldLayoutId id="2147502535" r:id="rId9"/>
    <p:sldLayoutId id="2147502536" r:id="rId10"/>
    <p:sldLayoutId id="214750253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B0C898-9E62-458D-9358-6E9134915EBB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1D24B4-2B8B-4FB9-BFE4-8D52A9B86D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2538" r:id="rId1"/>
    <p:sldLayoutId id="2147502539" r:id="rId2"/>
    <p:sldLayoutId id="2147502540" r:id="rId3"/>
    <p:sldLayoutId id="2147502541" r:id="rId4"/>
    <p:sldLayoutId id="2147502542" r:id="rId5"/>
    <p:sldLayoutId id="2147502543" r:id="rId6"/>
    <p:sldLayoutId id="2147502544" r:id="rId7"/>
    <p:sldLayoutId id="2147502545" r:id="rId8"/>
    <p:sldLayoutId id="2147502546" r:id="rId9"/>
    <p:sldLayoutId id="2147502547" r:id="rId10"/>
    <p:sldLayoutId id="214750254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536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A68993B-B2FD-4959-AE41-39F57D0BD552}" type="datetimeFigureOut">
              <a:rPr lang="ru-RU"/>
              <a:pPr>
                <a:defRPr/>
              </a:pPr>
              <a:t>10.01.2020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3CD40E-ADC9-463D-8372-45CF8EB7A10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2560" r:id="rId1"/>
    <p:sldLayoutId id="2147502561" r:id="rId2"/>
    <p:sldLayoutId id="2147502562" r:id="rId3"/>
    <p:sldLayoutId id="2147502563" r:id="rId4"/>
    <p:sldLayoutId id="2147502564" r:id="rId5"/>
    <p:sldLayoutId id="2147502565" r:id="rId6"/>
    <p:sldLayoutId id="2147502566" r:id="rId7"/>
    <p:sldLayoutId id="2147502567" r:id="rId8"/>
    <p:sldLayoutId id="2147502568" r:id="rId9"/>
    <p:sldLayoutId id="2147502569" r:id="rId10"/>
    <p:sldLayoutId id="214750257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9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28596" y="928670"/>
            <a:ext cx="8215370" cy="54476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ОТЧЕТНЫЙ ДОКЛАД ГЛАВЫ Администрации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Тацинского сельского поселения </a:t>
            </a:r>
            <a:r>
              <a:rPr lang="ru-RU" sz="44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 2018 </a:t>
            </a:r>
            <a:r>
              <a:rPr lang="ru-RU" sz="4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год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9" name="Прямоугольник 4"/>
          <p:cNvSpPr>
            <a:spLocks noChangeArrowheads="1"/>
          </p:cNvSpPr>
          <p:nvPr/>
        </p:nvSpPr>
        <p:spPr bwMode="auto">
          <a:xfrm>
            <a:off x="3419873" y="1268760"/>
            <a:ext cx="244827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 Дне  древонасаждения  </a:t>
            </a:r>
          </a:p>
          <a:p>
            <a:pPr algn="ctr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приняли участие</a:t>
            </a:r>
          </a:p>
          <a:p>
            <a:pPr algn="ctr"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130 человек</a:t>
            </a:r>
          </a:p>
        </p:txBody>
      </p:sp>
      <p:pic>
        <p:nvPicPr>
          <p:cNvPr id="275458" name="Picture 2" descr="\\Zem\общая папка\11\14.04\IMG_20180414_0903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3064994" cy="2214008"/>
          </a:xfrm>
          <a:prstGeom prst="rect">
            <a:avLst/>
          </a:prstGeom>
          <a:noFill/>
        </p:spPr>
      </p:pic>
      <p:pic>
        <p:nvPicPr>
          <p:cNvPr id="439298" name="Picture 2" descr="C:\Users\Администрация\Desktop\ФОТО ДЛЯ ДОКЛАДА\День древонасаждения\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052736"/>
            <a:ext cx="2946818" cy="252028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2009" y="393157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Озеленение «Аллеи героев»</a:t>
            </a:r>
            <a:br>
              <a:rPr lang="ru-RU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8773" y="4298868"/>
            <a:ext cx="358314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spcBef>
                <a:spcPct val="20000"/>
              </a:spcBef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4,0 тыс. луковиц тюльпанов</a:t>
            </a:r>
          </a:p>
          <a:p>
            <a:pPr lvl="0" algn="ctr" eaLnBrk="0" hangingPunct="0">
              <a:spcBef>
                <a:spcPct val="20000"/>
              </a:spcBef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100 кустов роз </a:t>
            </a:r>
          </a:p>
          <a:p>
            <a:pPr lvl="0" algn="ctr" eaLnBrk="0" hangingPunct="0">
              <a:spcBef>
                <a:spcPct val="20000"/>
              </a:spcBef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 кустов многолетних цветочных растений</a:t>
            </a:r>
          </a:p>
        </p:txBody>
      </p:sp>
      <p:pic>
        <p:nvPicPr>
          <p:cNvPr id="8" name="Рисунок 7" descr="IMG_63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000504"/>
            <a:ext cx="4143189" cy="271464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Заголовок 1"/>
          <p:cNvSpPr>
            <a:spLocks noGrp="1"/>
          </p:cNvSpPr>
          <p:nvPr>
            <p:ph type="ctrTitle"/>
          </p:nvPr>
        </p:nvSpPr>
        <p:spPr>
          <a:xfrm>
            <a:off x="214282" y="642919"/>
            <a:ext cx="8715436" cy="928694"/>
          </a:xfrm>
        </p:spPr>
        <p:txBody>
          <a:bodyPr/>
          <a:lstStyle/>
          <a:p>
            <a:pPr>
              <a:defRPr/>
            </a:pP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Обрезка аварийно-опасных деревьев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3571868" y="1643050"/>
            <a:ext cx="5429288" cy="2000264"/>
          </a:xfrm>
        </p:spPr>
        <p:txBody>
          <a:bodyPr/>
          <a:lstStyle/>
          <a:p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количестве  84 штук</a:t>
            </a:r>
          </a:p>
          <a:p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сумму 247 тыс. руб</a:t>
            </a:r>
          </a:p>
        </p:txBody>
      </p:sp>
      <p:pic>
        <p:nvPicPr>
          <p:cNvPr id="327691" name="Picture 11" descr="\\Zem\общая папка\2016\деревья, спил, благоустройство 14.10.2016\IMG_20161008_0852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00174"/>
            <a:ext cx="3357586" cy="5214974"/>
          </a:xfrm>
          <a:prstGeom prst="rect">
            <a:avLst/>
          </a:prstGeom>
          <a:noFill/>
        </p:spPr>
      </p:pic>
      <p:pic>
        <p:nvPicPr>
          <p:cNvPr id="278530" name="Picture 2" descr="\\Zem\общая папка\Галя\фото 2018\уборка Сосновой и кронирование\IMG-20180115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3994292"/>
            <a:ext cx="5214974" cy="27208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285860"/>
            <a:ext cx="3929090" cy="1143000"/>
          </a:xfrm>
        </p:spPr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Окраска опор уличного освещения </a:t>
            </a:r>
          </a:p>
        </p:txBody>
      </p:sp>
      <p:pic>
        <p:nvPicPr>
          <p:cNvPr id="277506" name="Picture 2" descr="\\Zem\общая папка\Галя\фото 2018\покраска опор\IMG_20180504_1046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714752"/>
            <a:ext cx="4286280" cy="2928958"/>
          </a:xfrm>
          <a:prstGeom prst="rect">
            <a:avLst/>
          </a:prstGeom>
          <a:noFill/>
        </p:spPr>
      </p:pic>
      <p:pic>
        <p:nvPicPr>
          <p:cNvPr id="274434" name="Picture 2" descr="\\Zem\общая папка\Галя\фото 2018\покраска опор\IMG_20180504_1003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786190"/>
            <a:ext cx="4214842" cy="2857520"/>
          </a:xfrm>
          <a:prstGeom prst="rect">
            <a:avLst/>
          </a:prstGeom>
          <a:noFill/>
        </p:spPr>
      </p:pic>
      <p:pic>
        <p:nvPicPr>
          <p:cNvPr id="274435" name="Picture 3" descr="\\Zem\общая папка\Галя\фото 2018\покраска опор\IMG_20180504_1049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000108"/>
            <a:ext cx="4214842" cy="264320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Заголовок 1"/>
          <p:cNvSpPr>
            <a:spLocks noGrp="1"/>
          </p:cNvSpPr>
          <p:nvPr>
            <p:ph type="title"/>
          </p:nvPr>
        </p:nvSpPr>
        <p:spPr>
          <a:xfrm>
            <a:off x="-180975" y="908050"/>
            <a:ext cx="9324975" cy="792163"/>
          </a:xfrm>
        </p:spPr>
        <p:txBody>
          <a:bodyPr/>
          <a:lstStyle/>
          <a:p>
            <a:pPr>
              <a:defRPr/>
            </a:pP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Проведено 23 массовых субботника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07950" y="1484313"/>
            <a:ext cx="41783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ru-RU" sz="3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482" name="Picture 2" descr="\\Zem\общая папка\Галя\фото 2018\покос торцовые лесополосы\IMG_20180511_153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504" y="1666075"/>
            <a:ext cx="4357686" cy="2482447"/>
          </a:xfrm>
          <a:prstGeom prst="rect">
            <a:avLst/>
          </a:prstGeom>
          <a:noFill/>
        </p:spPr>
      </p:pic>
      <p:pic>
        <p:nvPicPr>
          <p:cNvPr id="8" name="Picture 3" descr="\\Zem\общая папка\11\областной суб\IMG-20180413-WA00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643050"/>
            <a:ext cx="4357718" cy="236191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" y="5721933"/>
            <a:ext cx="4571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Побелка</a:t>
            </a:r>
            <a:r>
              <a:rPr lang="ru-RU" sz="4000" b="1" i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40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деревьев</a:t>
            </a:r>
            <a:endParaRPr lang="ru-RU" dirty="0"/>
          </a:p>
        </p:txBody>
      </p:sp>
      <p:pic>
        <p:nvPicPr>
          <p:cNvPr id="10" name="Рисунок 9" descr="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4509120"/>
            <a:ext cx="3358787" cy="2123312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83" name="Picture 7" descr="C:\Users\Администрация\Documents\изображения\ФОТО 2018\стройка\Аллея\Новая папка\IMG-20180619-WA00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71612"/>
            <a:ext cx="4278310" cy="2357454"/>
          </a:xfrm>
          <a:prstGeom prst="rect">
            <a:avLst/>
          </a:prstGeom>
          <a:noFill/>
        </p:spPr>
      </p:pic>
      <p:pic>
        <p:nvPicPr>
          <p:cNvPr id="7" name="Picture 4" descr="C:\Users\Администрация\Documents\изображения\ФОТО 2018\стройка\Аллея\6.07.2018\IMG_70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4000504"/>
            <a:ext cx="4214842" cy="2714644"/>
          </a:xfrm>
          <a:prstGeom prst="rect">
            <a:avLst/>
          </a:prstGeom>
          <a:noFill/>
        </p:spPr>
      </p:pic>
      <p:pic>
        <p:nvPicPr>
          <p:cNvPr id="10" name="Picture 5" descr="C:\Users\Администрация\Documents\изображения\ФОТО 2018\стройка\Аллея\6.07.2018\IMG_70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000504"/>
            <a:ext cx="4286280" cy="2714644"/>
          </a:xfrm>
          <a:prstGeom prst="rect">
            <a:avLst/>
          </a:prstGeom>
          <a:noFill/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1000132"/>
          </a:xfrm>
        </p:spPr>
        <p:txBody>
          <a:bodyPr/>
          <a:lstStyle/>
          <a:p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>
                <a:latin typeface="Times New Roman" pitchFamily="18" charset="0"/>
                <a:cs typeface="Times New Roman" pitchFamily="18" charset="0"/>
              </a:rPr>
              <a:t>Аллея </a:t>
            </a:r>
            <a:r>
              <a:rPr lang="ru-RU" sz="4000" b="1" smtClean="0">
                <a:latin typeface="Times New Roman" pitchFamily="18" charset="0"/>
                <a:cs typeface="Times New Roman" pitchFamily="18" charset="0"/>
              </a:rPr>
              <a:t>Героев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13" name="Рисунок 12" descr="IMG_68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1571612"/>
            <a:ext cx="4214842" cy="235745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1" name="Picture 3" descr="C:\Users\Администрация\Desktop\фото с тел\IMG-20180716-WA00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643182"/>
            <a:ext cx="4357718" cy="400052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42910" y="1285860"/>
            <a:ext cx="3857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Установка </a:t>
            </a:r>
          </a:p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памятного знака</a:t>
            </a:r>
          </a:p>
        </p:txBody>
      </p:sp>
      <p:pic>
        <p:nvPicPr>
          <p:cNvPr id="7" name="Объект 6" descr="20180731_11372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436096" y="1628800"/>
            <a:ext cx="3316566" cy="45259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836712"/>
            <a:ext cx="4644008" cy="3312368"/>
          </a:xfrm>
        </p:spPr>
        <p:txBody>
          <a:bodyPr/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Положительное заключение по объекту: «Прокладка распределительных газопроводов микрорайона по ул. Новой в ст. Тацинской Ростовской области»</a:t>
            </a:r>
          </a:p>
        </p:txBody>
      </p:sp>
      <p:pic>
        <p:nvPicPr>
          <p:cNvPr id="6" name="Рисунок 5" descr="IMG_89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556792"/>
            <a:ext cx="3107554" cy="21761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3732920"/>
            <a:ext cx="52565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Дизайнерский проект по благоустройству общественной территории </a:t>
            </a:r>
            <a:br>
              <a:rPr lang="ru-RU" sz="32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«Центральная площадь»</a:t>
            </a:r>
            <a:endParaRPr lang="ru-RU" dirty="0"/>
          </a:p>
        </p:txBody>
      </p:sp>
      <p:pic>
        <p:nvPicPr>
          <p:cNvPr id="5" name="Рисунок 4" descr="IMG_89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4365104"/>
            <a:ext cx="2749828" cy="22088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928694"/>
          </a:xfrm>
        </p:spPr>
        <p:txBody>
          <a:bodyPr/>
          <a:lstStyle/>
          <a:p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Обследование детских площадок</a:t>
            </a:r>
          </a:p>
        </p:txBody>
      </p:sp>
      <p:pic>
        <p:nvPicPr>
          <p:cNvPr id="286722" name="Picture 2" descr="\\Zem\общая папка\Галя\фото 2018\фото площадки\IMG_67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571612"/>
            <a:ext cx="4143404" cy="2524142"/>
          </a:xfrm>
          <a:prstGeom prst="rect">
            <a:avLst/>
          </a:prstGeom>
          <a:noFill/>
        </p:spPr>
      </p:pic>
      <p:pic>
        <p:nvPicPr>
          <p:cNvPr id="286723" name="Picture 3" descr="\\Zem\общая папка\Галя\фото 2018\фото площадки\IMG_67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71612"/>
            <a:ext cx="4286280" cy="2571768"/>
          </a:xfrm>
          <a:prstGeom prst="rect">
            <a:avLst/>
          </a:prstGeom>
          <a:noFill/>
        </p:spPr>
      </p:pic>
      <p:pic>
        <p:nvPicPr>
          <p:cNvPr id="286724" name="Picture 4" descr="\\Zem\общая папка\Галя\фото 2018\фото площадки\IMG_68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214818"/>
            <a:ext cx="4143404" cy="2500330"/>
          </a:xfrm>
          <a:prstGeom prst="rect">
            <a:avLst/>
          </a:prstGeom>
          <a:noFill/>
        </p:spPr>
      </p:pic>
      <p:pic>
        <p:nvPicPr>
          <p:cNvPr id="286725" name="Picture 5" descr="\\Zem\общая папка\Галя\фото 2018\фото площадки\IMG_68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214818"/>
            <a:ext cx="4286280" cy="250033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Заголовок 1"/>
          <p:cNvSpPr>
            <a:spLocks noGrp="1"/>
          </p:cNvSpPr>
          <p:nvPr>
            <p:ph type="title"/>
          </p:nvPr>
        </p:nvSpPr>
        <p:spPr>
          <a:xfrm>
            <a:off x="2714612" y="857232"/>
            <a:ext cx="3786214" cy="3357586"/>
          </a:xfrm>
        </p:spPr>
        <p:txBody>
          <a:bodyPr/>
          <a:lstStyle/>
          <a:p>
            <a:pPr>
              <a:defRPr/>
            </a:pPr>
            <a:r>
              <a:rPr lang="ru-RU" sz="3900" b="1" dirty="0">
                <a:latin typeface="Times New Roman" pitchFamily="18" charset="0"/>
                <a:cs typeface="Times New Roman" pitchFamily="18" charset="0"/>
              </a:rPr>
              <a:t>Косметический ремонт </a:t>
            </a:r>
            <a:r>
              <a:rPr lang="ru-RU" sz="3800" b="1" dirty="0">
                <a:latin typeface="Times New Roman" pitchFamily="18" charset="0"/>
                <a:cs typeface="Times New Roman" pitchFamily="18" charset="0"/>
              </a:rPr>
              <a:t>памятников</a:t>
            </a:r>
            <a:br>
              <a:rPr lang="ru-RU" sz="3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800" b="1" dirty="0">
                <a:latin typeface="Times New Roman" pitchFamily="18" charset="0"/>
                <a:cs typeface="Times New Roman" pitchFamily="18" charset="0"/>
              </a:rPr>
              <a:t>стоимость работ 99,0 тыс. руб</a:t>
            </a:r>
          </a:p>
        </p:txBody>
      </p:sp>
      <p:pic>
        <p:nvPicPr>
          <p:cNvPr id="104451" name="Picture 2" descr="C:\Users\Администрация\Desktop\ФОТО 2016\ремонт памятников\IMG_81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06" y="928670"/>
            <a:ext cx="2714644" cy="3643337"/>
          </a:xfrm>
        </p:spPr>
      </p:pic>
      <p:pic>
        <p:nvPicPr>
          <p:cNvPr id="286722" name="Picture 2" descr="\\Zem\общая папка\Натали\фото 2017\ремонт памятников\IMG_20170428_1114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928670"/>
            <a:ext cx="2658542" cy="3643625"/>
          </a:xfrm>
          <a:prstGeom prst="rect">
            <a:avLst/>
          </a:prstGeom>
          <a:noFill/>
        </p:spPr>
      </p:pic>
      <p:pic>
        <p:nvPicPr>
          <p:cNvPr id="264194" name="Picture 2" descr="C:\Users\Администрация\Desktop\фото 2018\Прорыв фото\IMG_20170913_1206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4214818"/>
            <a:ext cx="4214842" cy="252890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23" name="Picture 3" descr="\\Zem\общая папка\Натали\фото 2017\фото субботники, клумбы\IMG_20170412_115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4000504"/>
            <a:ext cx="4357718" cy="2714644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43438" y="1643050"/>
            <a:ext cx="4114800" cy="642942"/>
          </a:xfrm>
        </p:spPr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Содержание мест захоронения</a:t>
            </a:r>
          </a:p>
        </p:txBody>
      </p:sp>
      <p:pic>
        <p:nvPicPr>
          <p:cNvPr id="297985" name="Picture 1" descr="C:\Users\Администрация\Desktop\фото разное\IMG-20180717-WA00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214422"/>
            <a:ext cx="4357718" cy="2571768"/>
          </a:xfrm>
          <a:prstGeom prst="rect">
            <a:avLst/>
          </a:prstGeom>
          <a:noFill/>
        </p:spPr>
      </p:pic>
      <p:pic>
        <p:nvPicPr>
          <p:cNvPr id="297986" name="Picture 2" descr="C:\Users\Администрация\Desktop\фото разное\IMG-20180717-WA00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286124"/>
            <a:ext cx="4357718" cy="342902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Заголовок 1"/>
          <p:cNvSpPr>
            <a:spLocks noGrp="1"/>
          </p:cNvSpPr>
          <p:nvPr>
            <p:ph type="title"/>
          </p:nvPr>
        </p:nvSpPr>
        <p:spPr>
          <a:xfrm>
            <a:off x="323850" y="981075"/>
            <a:ext cx="8362950" cy="436563"/>
          </a:xfrm>
        </p:spPr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Структура бюджета</a:t>
            </a:r>
          </a:p>
        </p:txBody>
      </p:sp>
      <p:grpSp>
        <p:nvGrpSpPr>
          <p:cNvPr id="2" name="Group 55"/>
          <p:cNvGrpSpPr>
            <a:grpSpLocks/>
          </p:cNvGrpSpPr>
          <p:nvPr/>
        </p:nvGrpSpPr>
        <p:grpSpPr bwMode="auto">
          <a:xfrm>
            <a:off x="2743200" y="2205038"/>
            <a:ext cx="3503613" cy="3286125"/>
            <a:chOff x="1835" y="1296"/>
            <a:chExt cx="2100" cy="1845"/>
          </a:xfrm>
        </p:grpSpPr>
        <p:sp>
          <p:nvSpPr>
            <p:cNvPr id="12" name="AutoShape 21"/>
            <p:cNvSpPr>
              <a:spLocks noChangeArrowheads="1"/>
            </p:cNvSpPr>
            <p:nvPr/>
          </p:nvSpPr>
          <p:spPr bwMode="gray">
            <a:xfrm rot="10800000" flipH="1">
              <a:off x="2680" y="2889"/>
              <a:ext cx="374" cy="252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A1A1FF">
                    <a:gamma/>
                    <a:tint val="39216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AutoShape 19"/>
            <p:cNvSpPr>
              <a:spLocks noChangeArrowheads="1"/>
            </p:cNvSpPr>
            <p:nvPr/>
          </p:nvSpPr>
          <p:spPr bwMode="gray">
            <a:xfrm rot="16200000" flipH="1">
              <a:off x="1804" y="1979"/>
              <a:ext cx="339" cy="27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A1A1FF">
                    <a:gamma/>
                    <a:tint val="39216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AutoShape 20"/>
            <p:cNvSpPr>
              <a:spLocks noChangeArrowheads="1"/>
            </p:cNvSpPr>
            <p:nvPr/>
          </p:nvSpPr>
          <p:spPr bwMode="gray">
            <a:xfrm rot="5400000" flipH="1">
              <a:off x="3626" y="1999"/>
              <a:ext cx="357" cy="261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rgbClr val="A1A1FF"/>
                </a:gs>
                <a:gs pos="100000">
                  <a:srgbClr val="A1A1FF">
                    <a:gamma/>
                    <a:tint val="39216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Oval 22"/>
            <p:cNvSpPr>
              <a:spLocks noChangeArrowheads="1"/>
            </p:cNvSpPr>
            <p:nvPr/>
          </p:nvSpPr>
          <p:spPr bwMode="gray">
            <a:xfrm>
              <a:off x="2078" y="1296"/>
              <a:ext cx="1620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28575" algn="ctr">
              <a:solidFill>
                <a:srgbClr val="FFFFFF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Oval 23"/>
            <p:cNvSpPr>
              <a:spLocks noChangeArrowheads="1"/>
            </p:cNvSpPr>
            <p:nvPr/>
          </p:nvSpPr>
          <p:spPr bwMode="gray">
            <a:xfrm>
              <a:off x="2170" y="1387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Oval 25"/>
            <p:cNvSpPr>
              <a:spLocks noChangeArrowheads="1"/>
            </p:cNvSpPr>
            <p:nvPr/>
          </p:nvSpPr>
          <p:spPr bwMode="gray">
            <a:xfrm>
              <a:off x="2254" y="1472"/>
              <a:ext cx="1266" cy="1267"/>
            </a:xfrm>
            <a:prstGeom prst="ellipse">
              <a:avLst/>
            </a:prstGeom>
            <a:gradFill rotWithShape="1">
              <a:gsLst>
                <a:gs pos="0">
                  <a:srgbClr val="66C5F4">
                    <a:gamma/>
                    <a:tint val="0"/>
                    <a:invGamma/>
                  </a:srgbClr>
                </a:gs>
                <a:gs pos="50000">
                  <a:srgbClr val="66C5F4"/>
                </a:gs>
                <a:gs pos="100000">
                  <a:srgbClr val="66C5F4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Oval 26"/>
            <p:cNvSpPr>
              <a:spLocks noChangeArrowheads="1"/>
            </p:cNvSpPr>
            <p:nvPr/>
          </p:nvSpPr>
          <p:spPr bwMode="gray">
            <a:xfrm>
              <a:off x="2254" y="1472"/>
              <a:ext cx="1266" cy="1267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Oval 27"/>
            <p:cNvSpPr>
              <a:spLocks noChangeArrowheads="1"/>
            </p:cNvSpPr>
            <p:nvPr/>
          </p:nvSpPr>
          <p:spPr bwMode="gray">
            <a:xfrm>
              <a:off x="2337" y="1555"/>
              <a:ext cx="1089" cy="1095"/>
            </a:xfrm>
            <a:prstGeom prst="ellipse">
              <a:avLst/>
            </a:prstGeom>
            <a:gradFill rotWithShape="1">
              <a:gsLst>
                <a:gs pos="0">
                  <a:srgbClr val="66C5F4">
                    <a:gamma/>
                    <a:shade val="54118"/>
                    <a:invGamma/>
                  </a:srgbClr>
                </a:gs>
                <a:gs pos="50000">
                  <a:srgbClr val="66C5F4"/>
                </a:gs>
                <a:gs pos="100000">
                  <a:srgbClr val="66C5F4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Oval 28"/>
            <p:cNvSpPr>
              <a:spLocks noChangeArrowheads="1"/>
            </p:cNvSpPr>
            <p:nvPr/>
          </p:nvSpPr>
          <p:spPr bwMode="gray">
            <a:xfrm>
              <a:off x="2337" y="1555"/>
              <a:ext cx="1089" cy="1095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Text Box 38"/>
            <p:cNvSpPr txBox="1">
              <a:spLocks noChangeArrowheads="1"/>
            </p:cNvSpPr>
            <p:nvPr/>
          </p:nvSpPr>
          <p:spPr bwMode="auto">
            <a:xfrm>
              <a:off x="2319" y="1756"/>
              <a:ext cx="1089" cy="67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kern="0" dirty="0">
                  <a:solidFill>
                    <a:srgbClr val="001D3A"/>
                  </a:solidFill>
                  <a:latin typeface="Times New Roman" pitchFamily="18" charset="0"/>
                  <a:cs typeface="Times New Roman" pitchFamily="18" charset="0"/>
                </a:rPr>
                <a:t>Бюджет Тацинского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kern="0" dirty="0">
                  <a:solidFill>
                    <a:srgbClr val="001D3A"/>
                  </a:solidFill>
                  <a:latin typeface="Times New Roman" pitchFamily="18" charset="0"/>
                  <a:cs typeface="Times New Roman" pitchFamily="18" charset="0"/>
                </a:rPr>
                <a:t>Сельского поселения</a:t>
              </a:r>
              <a:endParaRPr lang="en-US" b="1" kern="0" dirty="0">
                <a:solidFill>
                  <a:srgbClr val="001D3A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oup 57"/>
          <p:cNvGrpSpPr>
            <a:grpSpLocks/>
          </p:cNvGrpSpPr>
          <p:nvPr/>
        </p:nvGrpSpPr>
        <p:grpSpPr bwMode="auto">
          <a:xfrm>
            <a:off x="6400800" y="2790825"/>
            <a:ext cx="1905000" cy="2133600"/>
            <a:chOff x="4032" y="1440"/>
            <a:chExt cx="1200" cy="1344"/>
          </a:xfrm>
        </p:grpSpPr>
        <p:sp>
          <p:nvSpPr>
            <p:cNvPr id="23" name="AutoShape 34"/>
            <p:cNvSpPr>
              <a:spLocks noChangeArrowheads="1"/>
            </p:cNvSpPr>
            <p:nvPr/>
          </p:nvSpPr>
          <p:spPr bwMode="gray">
            <a:xfrm>
              <a:off x="4032" y="2304"/>
              <a:ext cx="1200" cy="48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20000">
                  <a:srgbClr val="FF0000"/>
                </a:gs>
                <a:gs pos="50000">
                  <a:srgbClr val="FFCC66"/>
                </a:gs>
                <a:gs pos="100000">
                  <a:srgbClr val="FFCC66">
                    <a:gamma/>
                    <a:shade val="46275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AutoShape 35"/>
            <p:cNvSpPr>
              <a:spLocks noChangeArrowheads="1"/>
            </p:cNvSpPr>
            <p:nvPr/>
          </p:nvSpPr>
          <p:spPr bwMode="gray">
            <a:xfrm>
              <a:off x="4032" y="1872"/>
              <a:ext cx="1200" cy="48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48000">
                  <a:srgbClr val="FF0000"/>
                </a:gs>
                <a:gs pos="65000">
                  <a:srgbClr val="FFCC66"/>
                </a:gs>
                <a:gs pos="100000">
                  <a:srgbClr val="FFCC66">
                    <a:gamma/>
                    <a:shade val="46275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AutoShape 36"/>
            <p:cNvSpPr>
              <a:spLocks noChangeArrowheads="1"/>
            </p:cNvSpPr>
            <p:nvPr/>
          </p:nvSpPr>
          <p:spPr bwMode="gray">
            <a:xfrm>
              <a:off x="4032" y="1440"/>
              <a:ext cx="1200" cy="48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38000">
                  <a:srgbClr val="FF0000"/>
                </a:gs>
                <a:gs pos="81000">
                  <a:srgbClr val="FFCC66"/>
                </a:gs>
                <a:gs pos="100000">
                  <a:srgbClr val="FFCC66">
                    <a:gamma/>
                    <a:shade val="46275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 Box 46"/>
            <p:cNvSpPr txBox="1">
              <a:spLocks noChangeArrowheads="1"/>
            </p:cNvSpPr>
            <p:nvPr/>
          </p:nvSpPr>
          <p:spPr bwMode="gray">
            <a:xfrm>
              <a:off x="4188" y="1573"/>
              <a:ext cx="737" cy="25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kern="0" dirty="0">
                  <a:solidFill>
                    <a:srgbClr val="001D3A"/>
                  </a:solidFill>
                  <a:latin typeface="Times New Roman" pitchFamily="18" charset="0"/>
                  <a:cs typeface="Times New Roman" pitchFamily="18" charset="0"/>
                </a:rPr>
                <a:t>Расходы</a:t>
              </a:r>
              <a:endParaRPr lang="en-US" sz="2000" b="1" kern="0" dirty="0">
                <a:solidFill>
                  <a:srgbClr val="001D3A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Text Box 47"/>
            <p:cNvSpPr txBox="1">
              <a:spLocks noChangeArrowheads="1"/>
            </p:cNvSpPr>
            <p:nvPr/>
          </p:nvSpPr>
          <p:spPr bwMode="gray">
            <a:xfrm>
              <a:off x="4169" y="2008"/>
              <a:ext cx="984" cy="25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kern="0" dirty="0">
                  <a:solidFill>
                    <a:srgbClr val="001D3A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ru-RU" sz="2000" b="1" kern="0" dirty="0">
                  <a:solidFill>
                    <a:srgbClr val="001D3A"/>
                  </a:solidFill>
                  <a:latin typeface="Times New Roman" pitchFamily="18" charset="0"/>
                  <a:cs typeface="Times New Roman" pitchFamily="18" charset="0"/>
                </a:rPr>
                <a:t>ацинского</a:t>
              </a:r>
              <a:endParaRPr lang="en-US" sz="2000" b="1" kern="0" dirty="0">
                <a:solidFill>
                  <a:srgbClr val="001D3A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Text Box 48"/>
            <p:cNvSpPr txBox="1">
              <a:spLocks noChangeArrowheads="1"/>
            </p:cNvSpPr>
            <p:nvPr/>
          </p:nvSpPr>
          <p:spPr bwMode="gray">
            <a:xfrm>
              <a:off x="4188" y="2442"/>
              <a:ext cx="870" cy="25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kern="0" dirty="0">
                  <a:solidFill>
                    <a:srgbClr val="001D3A"/>
                  </a:solidFill>
                  <a:latin typeface="Times New Roman" pitchFamily="18" charset="0"/>
                  <a:cs typeface="Times New Roman" pitchFamily="18" charset="0"/>
                </a:rPr>
                <a:t>поселения</a:t>
              </a:r>
              <a:endParaRPr lang="en-US" sz="2000" b="1" kern="0" dirty="0">
                <a:solidFill>
                  <a:srgbClr val="001D3A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9" name="Text Box 51"/>
          <p:cNvSpPr txBox="1">
            <a:spLocks noGrp="1" noChangeArrowheads="1"/>
          </p:cNvSpPr>
          <p:nvPr>
            <p:ph idx="1"/>
          </p:nvPr>
        </p:nvSpPr>
        <p:spPr bwMode="gray">
          <a:xfrm>
            <a:off x="457200" y="1600200"/>
            <a:ext cx="8229600" cy="523220"/>
          </a:xfrm>
          <a:effectLst>
            <a:outerShdw dist="35921" dir="2700000" algn="ctr" rotWithShape="0">
              <a:srgbClr val="003B76">
                <a:alpha val="50000"/>
              </a:srgbClr>
            </a:outerShdw>
          </a:effectLst>
          <a:extLst/>
        </p:spPr>
        <p:txBody>
          <a:bodyPr>
            <a:sp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2800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47 375,0 тыс. руб.                             46 186,0 тыс. руб.</a:t>
            </a:r>
            <a:endParaRPr lang="en-US" sz="2800" kern="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 Box 51"/>
          <p:cNvSpPr txBox="1">
            <a:spLocks noChangeArrowheads="1"/>
          </p:cNvSpPr>
          <p:nvPr/>
        </p:nvSpPr>
        <p:spPr bwMode="gray">
          <a:xfrm>
            <a:off x="179512" y="5762625"/>
            <a:ext cx="8568952" cy="83099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3B76">
                <a:alpha val="50000"/>
              </a:srgbClr>
            </a:outerShdw>
          </a:effectLst>
          <a:ex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Профицит 1189,0 тыс. руб.</a:t>
            </a:r>
            <a:endParaRPr lang="en-US" sz="4800" kern="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56"/>
          <p:cNvGrpSpPr>
            <a:grpSpLocks/>
          </p:cNvGrpSpPr>
          <p:nvPr/>
        </p:nvGrpSpPr>
        <p:grpSpPr bwMode="auto">
          <a:xfrm>
            <a:off x="406400" y="2790825"/>
            <a:ext cx="4146550" cy="2279650"/>
            <a:chOff x="256" y="1440"/>
            <a:chExt cx="2612" cy="1436"/>
          </a:xfrm>
        </p:grpSpPr>
        <p:sp>
          <p:nvSpPr>
            <p:cNvPr id="5" name="AutoShape 31"/>
            <p:cNvSpPr>
              <a:spLocks noChangeArrowheads="1"/>
            </p:cNvSpPr>
            <p:nvPr/>
          </p:nvSpPr>
          <p:spPr bwMode="gray">
            <a:xfrm>
              <a:off x="576" y="2304"/>
              <a:ext cx="1152" cy="48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34000">
                  <a:srgbClr val="2A7505"/>
                </a:gs>
                <a:gs pos="88000">
                  <a:srgbClr val="33CCCC"/>
                </a:gs>
                <a:gs pos="100000">
                  <a:srgbClr val="33CCCC">
                    <a:gamma/>
                    <a:shade val="46275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AutoShape 32"/>
            <p:cNvSpPr>
              <a:spLocks noChangeArrowheads="1"/>
            </p:cNvSpPr>
            <p:nvPr/>
          </p:nvSpPr>
          <p:spPr bwMode="gray">
            <a:xfrm>
              <a:off x="576" y="1872"/>
              <a:ext cx="1152" cy="48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33000">
                  <a:srgbClr val="92D050"/>
                </a:gs>
                <a:gs pos="91000">
                  <a:srgbClr val="33CCCC"/>
                </a:gs>
                <a:gs pos="100000">
                  <a:srgbClr val="33CCCC">
                    <a:gamma/>
                    <a:shade val="46275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AutoShape 33"/>
            <p:cNvSpPr>
              <a:spLocks noChangeArrowheads="1"/>
            </p:cNvSpPr>
            <p:nvPr/>
          </p:nvSpPr>
          <p:spPr bwMode="gray">
            <a:xfrm>
              <a:off x="576" y="1440"/>
              <a:ext cx="1152" cy="48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41000">
                  <a:srgbClr val="00B050"/>
                </a:gs>
                <a:gs pos="93000">
                  <a:srgbClr val="33CCCC"/>
                </a:gs>
                <a:gs pos="100000">
                  <a:srgbClr val="33CCCC">
                    <a:gamma/>
                    <a:shade val="46275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 Box 43"/>
            <p:cNvSpPr txBox="1">
              <a:spLocks noChangeArrowheads="1"/>
            </p:cNvSpPr>
            <p:nvPr/>
          </p:nvSpPr>
          <p:spPr bwMode="gray">
            <a:xfrm>
              <a:off x="319" y="1603"/>
              <a:ext cx="2549" cy="25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Налоговые доходы</a:t>
              </a:r>
              <a:endParaRPr lang="en-US" sz="20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 Box 44"/>
            <p:cNvSpPr txBox="1">
              <a:spLocks noChangeArrowheads="1"/>
            </p:cNvSpPr>
            <p:nvPr/>
          </p:nvSpPr>
          <p:spPr bwMode="gray">
            <a:xfrm>
              <a:off x="256" y="1992"/>
              <a:ext cx="1670" cy="25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Неналоговые доходы</a:t>
              </a:r>
              <a:endParaRPr lang="en-US" sz="20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 Box 45"/>
            <p:cNvSpPr txBox="1">
              <a:spLocks noChangeArrowheads="1"/>
            </p:cNvSpPr>
            <p:nvPr/>
          </p:nvSpPr>
          <p:spPr bwMode="gray">
            <a:xfrm>
              <a:off x="385" y="2430"/>
              <a:ext cx="1251" cy="44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Безвозмездные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поступления</a:t>
              </a:r>
              <a:endParaRPr lang="en-US" sz="20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928670"/>
            <a:ext cx="4572000" cy="2643206"/>
          </a:xfrm>
        </p:spPr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Очистка лесополос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вывезено </a:t>
            </a:r>
            <a:br>
              <a:rPr lang="ru-RU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18,5 тонн мусора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Администрация\Desktop\фото 2018\IMG_20180609_0913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00108"/>
            <a:ext cx="4214840" cy="278608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1454" y="436510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Ликвидация свалочных очагов</a:t>
            </a:r>
            <a:endParaRPr lang="ru-RU" dirty="0"/>
          </a:p>
        </p:txBody>
      </p:sp>
      <p:pic>
        <p:nvPicPr>
          <p:cNvPr id="6" name="Содержимое 3" descr="Изображение 008.jpg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4139952" y="4005064"/>
            <a:ext cx="4699032" cy="2643206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714357"/>
            <a:ext cx="7772400" cy="1143008"/>
          </a:xfrm>
        </p:spPr>
        <p:txBody>
          <a:bodyPr/>
          <a:lstStyle/>
          <a:p>
            <a:pPr>
              <a:defRPr/>
            </a:pP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Акарицидная обработка</a:t>
            </a: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500562" y="1857364"/>
            <a:ext cx="4429156" cy="1752600"/>
          </a:xfrm>
        </p:spPr>
        <p:txBody>
          <a:bodyPr/>
          <a:lstStyle/>
          <a:p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Общая площадь обработанной территории 16,8 га</a:t>
            </a:r>
          </a:p>
        </p:txBody>
      </p:sp>
      <p:pic>
        <p:nvPicPr>
          <p:cNvPr id="107523" name="Picture 2" descr="C:\Users\Администрация\Desktop\ФОТО 2016\КЛЕЩИ\IMG_20160412_05405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9190" y="4143380"/>
            <a:ext cx="3929062" cy="2500330"/>
          </a:xfrm>
          <a:noFill/>
        </p:spPr>
      </p:pic>
      <p:pic>
        <p:nvPicPr>
          <p:cNvPr id="320513" name="Picture 1" descr="\\Zem\общая папка\Натали\фото 2017\фото по клещам\IMG_20170409_0708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785926"/>
            <a:ext cx="3857652" cy="2214578"/>
          </a:xfrm>
          <a:prstGeom prst="rect">
            <a:avLst/>
          </a:prstGeom>
          <a:noFill/>
        </p:spPr>
      </p:pic>
      <p:pic>
        <p:nvPicPr>
          <p:cNvPr id="320514" name="Picture 2" descr="\\Zem\общая папка\Натали\фото 2017\фото по клещам\IMG_20170409_0714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143380"/>
            <a:ext cx="3857652" cy="250033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Заголовок 1"/>
          <p:cNvSpPr>
            <a:spLocks noGrp="1"/>
          </p:cNvSpPr>
          <p:nvPr>
            <p:ph type="ctrTitle"/>
          </p:nvPr>
        </p:nvSpPr>
        <p:spPr>
          <a:xfrm>
            <a:off x="142844" y="714357"/>
            <a:ext cx="9001156" cy="1000131"/>
          </a:xfrm>
        </p:spPr>
        <p:txBody>
          <a:bodyPr/>
          <a:lstStyle/>
          <a:p>
            <a:pPr>
              <a:defRPr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Уничтожение  карантинной растительности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4643438" y="1571612"/>
            <a:ext cx="4357718" cy="2214578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Утилизировано более 26 кг карантинной растительности</a:t>
            </a:r>
          </a:p>
        </p:txBody>
      </p:sp>
      <p:pic>
        <p:nvPicPr>
          <p:cNvPr id="108549" name="Picture 4" descr="C:\Users\Администрация\Desktop\Иванкова\моя папка за 2016 год\Конопля\фото 08.06\IMG_94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4000500"/>
            <a:ext cx="4357718" cy="264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489" name="Picture 1" descr="\\Zem\общая папка\Натали\фото 2017\IMG_33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000504"/>
            <a:ext cx="4357718" cy="2643206"/>
          </a:xfrm>
          <a:prstGeom prst="rect">
            <a:avLst/>
          </a:prstGeom>
          <a:noFill/>
        </p:spPr>
      </p:pic>
      <p:pic>
        <p:nvPicPr>
          <p:cNvPr id="441346" name="Picture 2" descr="\\Zem\общая папка\Галя\IMG_41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571613"/>
            <a:ext cx="4357718" cy="235745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Заголовок 1"/>
          <p:cNvSpPr>
            <a:spLocks noGrp="1"/>
          </p:cNvSpPr>
          <p:nvPr>
            <p:ph type="title"/>
          </p:nvPr>
        </p:nvSpPr>
        <p:spPr>
          <a:xfrm>
            <a:off x="0" y="857233"/>
            <a:ext cx="4357688" cy="2714644"/>
          </a:xfrm>
        </p:spPr>
        <p:txBody>
          <a:bodyPr/>
          <a:lstStyle/>
          <a:p>
            <a:pPr>
              <a:defRPr/>
            </a:pP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Административная практика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составлено:</a:t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- 116 протоколов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pic>
        <p:nvPicPr>
          <p:cNvPr id="362497" name="Picture 1" descr="\\Zem\общая папка\ФОТО 2016\фото разное\IMG_08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3786190"/>
            <a:ext cx="4572032" cy="2910417"/>
          </a:xfrm>
          <a:prstGeom prst="rect">
            <a:avLst/>
          </a:prstGeom>
          <a:noFill/>
        </p:spPr>
      </p:pic>
      <p:pic>
        <p:nvPicPr>
          <p:cNvPr id="318465" name="Picture 1" descr="\\Zem\общая папка\Натали\фото 2017\для протоколов\IMG_35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071546"/>
            <a:ext cx="4572032" cy="2643207"/>
          </a:xfrm>
          <a:prstGeom prst="rect">
            <a:avLst/>
          </a:prstGeom>
          <a:noFill/>
        </p:spPr>
      </p:pic>
      <p:pic>
        <p:nvPicPr>
          <p:cNvPr id="293889" name="Picture 1" descr="C:\Users\Администрация\Desktop\фото 2018\для протоколов\IMG_20180604_1425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714752"/>
            <a:ext cx="4143404" cy="300039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Заголовок 1"/>
          <p:cNvSpPr>
            <a:spLocks noGrp="1"/>
          </p:cNvSpPr>
          <p:nvPr>
            <p:ph type="ctrTitle"/>
          </p:nvPr>
        </p:nvSpPr>
        <p:spPr>
          <a:xfrm>
            <a:off x="357158" y="642919"/>
            <a:ext cx="8572560" cy="1071570"/>
          </a:xfrm>
        </p:spPr>
        <p:txBody>
          <a:bodyPr/>
          <a:lstStyle/>
          <a:p>
            <a:pPr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Создание минерализованных полос </a:t>
            </a: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500562" y="1571612"/>
            <a:ext cx="4357718" cy="1428760"/>
          </a:xfrm>
        </p:spPr>
        <p:txBody>
          <a:bodyPr/>
          <a:lstStyle/>
          <a:p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Протяженность 87 км</a:t>
            </a:r>
          </a:p>
        </p:txBody>
      </p:sp>
      <p:pic>
        <p:nvPicPr>
          <p:cNvPr id="317441" name="Picture 1" descr="\\Zem\общая папка\Натали\фото 2017\фото опашка, покос\IMG_32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3" y="1484784"/>
            <a:ext cx="4324895" cy="250033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467738" y="5157192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Профилактика пожарной безопасности </a:t>
            </a:r>
            <a:endParaRPr lang="ru-RU" dirty="0"/>
          </a:p>
        </p:txBody>
      </p:sp>
      <p:pic>
        <p:nvPicPr>
          <p:cNvPr id="8" name="Picture 3" descr="\\Zem\общая папка\лена\социалка фото\IMG_13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810" y="4437111"/>
            <a:ext cx="3751231" cy="2262647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142984"/>
            <a:ext cx="5214974" cy="1571636"/>
          </a:xfrm>
        </p:spPr>
        <p:txBody>
          <a:bodyPr/>
          <a:lstStyle/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" dirty="0">
                <a:latin typeface="Times New Roman" pitchFamily="18" charset="0"/>
                <a:cs typeface="Times New Roman" pitchFamily="18" charset="0"/>
              </a:rPr>
            </a:br>
            <a:r>
              <a:rPr lang="ru-RU" sz="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Мониторинг пожарной безопасности</a:t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0817" name="Picture 1" descr="\\Zem\общая папка\Галя\2018 год\22 марта совещание по пожарн. безопасности\IMG-20180322-WA0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1357298"/>
            <a:ext cx="3571900" cy="5286412"/>
          </a:xfrm>
          <a:prstGeom prst="rect">
            <a:avLst/>
          </a:prstGeom>
          <a:noFill/>
        </p:spPr>
      </p:pic>
      <p:pic>
        <p:nvPicPr>
          <p:cNvPr id="7" name="Picture 2" descr="\\Zem\общая папка\лена\социалка фото\IMG_13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429000"/>
            <a:ext cx="4945708" cy="321471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1071546"/>
            <a:ext cx="4329114" cy="642942"/>
          </a:xfrm>
        </p:spPr>
        <p:txBody>
          <a:bodyPr/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Работа добровольной народной дружины (ДНД)</a:t>
            </a:r>
          </a:p>
        </p:txBody>
      </p:sp>
      <p:pic>
        <p:nvPicPr>
          <p:cNvPr id="288769" name="Picture 1" descr="C:\Users\Администрация\Desktop\фото 2018\казаки 11.05\IMG_64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071546"/>
            <a:ext cx="4143404" cy="2690832"/>
          </a:xfrm>
          <a:prstGeom prst="rect">
            <a:avLst/>
          </a:prstGeom>
          <a:noFill/>
        </p:spPr>
      </p:pic>
      <p:pic>
        <p:nvPicPr>
          <p:cNvPr id="288770" name="Picture 2" descr="C:\Users\Администрация\Desktop\фото 2018\фото для ГО иЧС\11.01.2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14282" y="3857628"/>
            <a:ext cx="4398308" cy="2857520"/>
          </a:xfrm>
          <a:prstGeom prst="rect">
            <a:avLst/>
          </a:prstGeom>
          <a:noFill/>
        </p:spPr>
      </p:pic>
      <p:pic>
        <p:nvPicPr>
          <p:cNvPr id="7" name="Рисунок 6" descr="20180825_1641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3857628"/>
            <a:ext cx="4143404" cy="28575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00108"/>
            <a:ext cx="8229600" cy="1000132"/>
          </a:xfrm>
        </p:spPr>
        <p:txBody>
          <a:bodyPr/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Ремонт и обслуживание камер видеонаблюдения </a:t>
            </a:r>
          </a:p>
        </p:txBody>
      </p:sp>
      <p:pic>
        <p:nvPicPr>
          <p:cNvPr id="5" name="Содержимое 4" descr="20190212_1254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2143116"/>
            <a:ext cx="8046156" cy="452596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8229600" cy="1059600"/>
          </a:xfrm>
        </p:spPr>
        <p:txBody>
          <a:bodyPr/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Обследование семей из группы риска</a:t>
            </a:r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700808"/>
            <a:ext cx="3565060" cy="2448272"/>
          </a:xfrm>
          <a:prstGeom prst="rect">
            <a:avLst/>
          </a:prstGeom>
        </p:spPr>
      </p:pic>
      <p:pic>
        <p:nvPicPr>
          <p:cNvPr id="5" name="Рисунок 4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1687141"/>
            <a:ext cx="3665596" cy="252635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5576" y="4293096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Работа общественных организаций</a:t>
            </a:r>
            <a:endParaRPr lang="ru-RU" dirty="0"/>
          </a:p>
        </p:txBody>
      </p:sp>
      <p:pic>
        <p:nvPicPr>
          <p:cNvPr id="6" name="Picture 2" descr="C:\Users\Администрация\Desktop\IMG_699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543" y="5013176"/>
            <a:ext cx="2347078" cy="1538198"/>
          </a:xfrm>
          <a:prstGeom prst="rect">
            <a:avLst/>
          </a:prstGeom>
          <a:noFill/>
        </p:spPr>
      </p:pic>
      <p:pic>
        <p:nvPicPr>
          <p:cNvPr id="7" name="Picture 2" descr="\\Zem\общая папка\Галя\2018 год\Заседание обществен. совета\IMG_54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4834972"/>
            <a:ext cx="2988995" cy="18801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8" name="Picture 2" descr="\\Zem\общая папка\Натали\фото 2017\Фото Леночка\IMG_32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071546"/>
            <a:ext cx="3954439" cy="3064690"/>
          </a:xfrm>
          <a:prstGeom prst="rect">
            <a:avLst/>
          </a:prstGeom>
          <a:noFill/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14282" y="571480"/>
            <a:ext cx="4643438" cy="2071702"/>
          </a:xfrm>
        </p:spPr>
        <p:txBody>
          <a:bodyPr/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Обследованы жилищно-бытовые условия  </a:t>
            </a:r>
            <a:br>
              <a:rPr lang="ru-RU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87 граждан</a:t>
            </a:r>
          </a:p>
        </p:txBody>
      </p:sp>
      <p:pic>
        <p:nvPicPr>
          <p:cNvPr id="4" name="Рисунок 3" descr="IMG_72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3571876"/>
            <a:ext cx="4679157" cy="311943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06" name="Objec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4181732"/>
              </p:ext>
            </p:extLst>
          </p:nvPr>
        </p:nvGraphicFramePr>
        <p:xfrm>
          <a:off x="250825" y="2276475"/>
          <a:ext cx="8610600" cy="421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204" name="Лист" r:id="rId3" imgW="9364969" imgH="4510944" progId="">
                  <p:embed/>
                </p:oleObj>
              </mc:Choice>
              <mc:Fallback>
                <p:oleObj name="Лист" r:id="rId3" imgW="9364969" imgH="4510944" progId="">
                  <p:embed/>
                  <p:pic>
                    <p:nvPicPr>
                      <p:cNvPr id="0" name="Picture 28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276475"/>
                        <a:ext cx="8610600" cy="421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214438" y="1357313"/>
            <a:ext cx="69204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kern="0" spc="50" dirty="0">
                <a:ln w="11430"/>
                <a:latin typeface="Times New Roman" pitchFamily="18" charset="0"/>
                <a:cs typeface="Times New Roman" pitchFamily="18" charset="0"/>
              </a:rPr>
              <a:t>Безвозмездные поступления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Объект 2"/>
          <p:cNvSpPr>
            <a:spLocks noGrp="1"/>
          </p:cNvSpPr>
          <p:nvPr>
            <p:ph idx="1"/>
          </p:nvPr>
        </p:nvSpPr>
        <p:spPr>
          <a:xfrm>
            <a:off x="0" y="260350"/>
            <a:ext cx="4857752" cy="6383360"/>
          </a:xfrm>
        </p:spPr>
        <p:txBody>
          <a:bodyPr/>
          <a:lstStyle/>
          <a:p>
            <a:pPr indent="0" algn="just">
              <a:buFont typeface="Arial" charset="0"/>
              <a:buNone/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buFont typeface="Arial" charset="0"/>
              <a:buNone/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 Администрацию поселения   поступило 342 обращения  граждан:</a:t>
            </a:r>
          </a:p>
          <a:p>
            <a:pPr indent="0">
              <a:buFont typeface="Arial" charset="0"/>
              <a:buNone/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- 113 письменных; </a:t>
            </a:r>
          </a:p>
          <a:p>
            <a:pPr indent="0">
              <a:buFontTx/>
              <a:buChar char="-"/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60 устных;</a:t>
            </a:r>
          </a:p>
          <a:p>
            <a:pPr indent="0">
              <a:buFontTx/>
              <a:buChar char="-"/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8 коллективных;</a:t>
            </a:r>
          </a:p>
          <a:p>
            <a:pPr indent="0">
              <a:buFont typeface="Arial" charset="0"/>
              <a:buNone/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-12 обращений </a:t>
            </a:r>
          </a:p>
          <a:p>
            <a:pPr indent="0">
              <a:buFont typeface="Arial" charset="0"/>
              <a:buNone/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поступило на </a:t>
            </a:r>
          </a:p>
          <a:p>
            <a:pPr indent="0">
              <a:buFont typeface="Arial" charset="0"/>
              <a:buNone/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рассмотрение из </a:t>
            </a:r>
          </a:p>
          <a:p>
            <a:pPr indent="0">
              <a:buFont typeface="Arial" charset="0"/>
              <a:buNone/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Администрации района.</a:t>
            </a:r>
          </a:p>
          <a:p>
            <a:pPr indent="0">
              <a:buFont typeface="Arial" charset="0"/>
              <a:buNone/>
              <a:defRPr/>
            </a:pP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159 </a:t>
            </a:r>
            <a:r>
              <a:rPr lang="ru-RU" sz="28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принято на личном приеме</a:t>
            </a:r>
            <a:endParaRPr lang="ru-RU" sz="28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indent="0" algn="just">
              <a:buFont typeface="Arial" charset="0"/>
              <a:buNone/>
              <a:defRPr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>
              <a:defRPr/>
            </a:pPr>
            <a:endParaRPr lang="ru-RU" dirty="0"/>
          </a:p>
        </p:txBody>
      </p:sp>
      <p:pic>
        <p:nvPicPr>
          <p:cNvPr id="3" name="Содержимое 3" descr="IMG_705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1142984"/>
            <a:ext cx="3929090" cy="271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529" name="Picture 1" descr="\\Zem\общая папка\Галя\2018 год\Прием граждан Семиколеновой\IMG_20180607_1556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929066"/>
            <a:ext cx="3929090" cy="271464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2" name="Picture 6" descr="C:\Users\Администрация\Desktop\ФОТО 2016\Новая папка\IMG_927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282" y="3929066"/>
            <a:ext cx="4357718" cy="2786082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1071546"/>
            <a:ext cx="4209185" cy="2285446"/>
          </a:xfrm>
        </p:spPr>
        <p:txBody>
          <a:bodyPr/>
          <a:lstStyle/>
          <a:p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Рассмотрение обращений граждан</a:t>
            </a:r>
          </a:p>
        </p:txBody>
      </p:sp>
      <p:pic>
        <p:nvPicPr>
          <p:cNvPr id="277505" name="Picture 1" descr="C:\Users\Администрация\Desktop\фото 2018\фото сход Зеленая Безымянная\IMG_54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929066"/>
            <a:ext cx="4000528" cy="2786082"/>
          </a:xfrm>
          <a:prstGeom prst="rect">
            <a:avLst/>
          </a:prstGeom>
          <a:noFill/>
        </p:spPr>
      </p:pic>
      <p:pic>
        <p:nvPicPr>
          <p:cNvPr id="277506" name="Picture 2" descr="C:\Users\Администрация\Desktop\фото 2018\фото сход на Лесном 11.01.2018\IMG_52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142984"/>
            <a:ext cx="4000528" cy="271464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785795"/>
            <a:ext cx="8229600" cy="642941"/>
          </a:xfrm>
        </p:spPr>
        <p:txBody>
          <a:bodyPr/>
          <a:lstStyle/>
          <a:p>
            <a:pPr>
              <a:defRPr/>
            </a:pPr>
            <a:r>
              <a:rPr lang="ru-RU" sz="3400" b="1" dirty="0">
                <a:latin typeface="Times New Roman" pitchFamily="18" charset="0"/>
                <a:cs typeface="Times New Roman" pitchFamily="18" charset="0"/>
              </a:rPr>
              <a:t>Приобщение к здоровому образу жизни</a:t>
            </a:r>
          </a:p>
        </p:txBody>
      </p:sp>
      <p:pic>
        <p:nvPicPr>
          <p:cNvPr id="347137" name="Picture 1" descr="E:\2016\28.08.2016\IMG_00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736"/>
            <a:ext cx="4286280" cy="2714644"/>
          </a:xfrm>
          <a:prstGeom prst="rect">
            <a:avLst/>
          </a:prstGeom>
          <a:noFill/>
        </p:spPr>
      </p:pic>
      <p:pic>
        <p:nvPicPr>
          <p:cNvPr id="276481" name="Picture 1" descr="C:\Users\Администрация\Documents\изображения\ФОТО 2018\закрытие спартакиады\WP_20180429_10_19_52_P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428736"/>
            <a:ext cx="4214842" cy="2714644"/>
          </a:xfrm>
          <a:prstGeom prst="rect">
            <a:avLst/>
          </a:prstGeom>
          <a:noFill/>
        </p:spPr>
      </p:pic>
      <p:pic>
        <p:nvPicPr>
          <p:cNvPr id="440322" name="Picture 2" descr="C:\Users\Администрация\Desktop\2018 1 полугодие спорт\шашки 1 апр\SL3700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4214818"/>
            <a:ext cx="4214842" cy="2500330"/>
          </a:xfrm>
          <a:prstGeom prst="rect">
            <a:avLst/>
          </a:prstGeom>
          <a:noFill/>
        </p:spPr>
      </p:pic>
      <p:pic>
        <p:nvPicPr>
          <p:cNvPr id="440323" name="Picture 3" descr="C:\Users\Администрация\Desktop\2018 1 полугодие спорт\Борьба\IMG_17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214818"/>
            <a:ext cx="4286280" cy="250033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Заголовок 1"/>
          <p:cNvSpPr>
            <a:spLocks noGrp="1"/>
          </p:cNvSpPr>
          <p:nvPr>
            <p:ph type="title"/>
          </p:nvPr>
        </p:nvSpPr>
        <p:spPr>
          <a:xfrm>
            <a:off x="0" y="1285860"/>
            <a:ext cx="4286280" cy="2143140"/>
          </a:xfrm>
        </p:spPr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Календарные праздники</a:t>
            </a:r>
          </a:p>
        </p:txBody>
      </p:sp>
      <p:pic>
        <p:nvPicPr>
          <p:cNvPr id="274433" name="Picture 1" descr="\\Zem\общая папка\Галя\2018 год\Рождество\IMG-20180109-WA0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214422"/>
            <a:ext cx="4071966" cy="2643206"/>
          </a:xfrm>
          <a:prstGeom prst="rect">
            <a:avLst/>
          </a:prstGeom>
          <a:noFill/>
        </p:spPr>
      </p:pic>
      <p:pic>
        <p:nvPicPr>
          <p:cNvPr id="8" name="Рисунок 7" descr="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4000504"/>
            <a:ext cx="4071966" cy="2714644"/>
          </a:xfrm>
          <a:prstGeom prst="rect">
            <a:avLst/>
          </a:prstGeom>
        </p:spPr>
      </p:pic>
      <p:pic>
        <p:nvPicPr>
          <p:cNvPr id="10" name="Рисунок 9" descr="Ok-28eIAy7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4000504"/>
            <a:ext cx="4566025" cy="271464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1500198"/>
          </a:xfrm>
        </p:spPr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Патриотические мероприятия</a:t>
            </a:r>
          </a:p>
        </p:txBody>
      </p:sp>
      <p:pic>
        <p:nvPicPr>
          <p:cNvPr id="323586" name="Picture 2" descr="\\Zem\общая папка\Галя\2018 год\26 апреля митинг чернобыльцам\IMG_62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785926"/>
            <a:ext cx="4214842" cy="2357454"/>
          </a:xfrm>
          <a:prstGeom prst="rect">
            <a:avLst/>
          </a:prstGeom>
          <a:noFill/>
        </p:spPr>
      </p:pic>
      <p:pic>
        <p:nvPicPr>
          <p:cNvPr id="323587" name="Picture 3" descr="\\Zem\общая папка\Галя\2018 год\Возложение 8 мая музей\DSC003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785926"/>
            <a:ext cx="4500594" cy="2357454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683568" y="4143380"/>
            <a:ext cx="8229600" cy="65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День защиты детей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941168"/>
            <a:ext cx="2814513" cy="1708811"/>
          </a:xfrm>
          <a:prstGeom prst="rect">
            <a:avLst/>
          </a:prstGeom>
        </p:spPr>
      </p:pic>
      <p:pic>
        <p:nvPicPr>
          <p:cNvPr id="9" name="Picture 1" descr="C:\Users\Администрация\Documents\изображения\ФОТО 2017\день защиты детей\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4859619"/>
            <a:ext cx="2775252" cy="178409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658" name="Objec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2810547"/>
              </p:ext>
            </p:extLst>
          </p:nvPr>
        </p:nvGraphicFramePr>
        <p:xfrm>
          <a:off x="323850" y="2133600"/>
          <a:ext cx="8342313" cy="446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180" name="Лист" r:id="rId3" imgW="8343866" imgH="4465368" progId="">
                  <p:embed/>
                </p:oleObj>
              </mc:Choice>
              <mc:Fallback>
                <p:oleObj name="Лист" r:id="rId3" imgW="8343866" imgH="4465368" progId="">
                  <p:embed/>
                  <p:pic>
                    <p:nvPicPr>
                      <p:cNvPr id="0" name="Picture 28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133600"/>
                        <a:ext cx="8342313" cy="4467225"/>
                      </a:xfrm>
                      <a:prstGeom prst="rect">
                        <a:avLst/>
                      </a:prstGeom>
                      <a:solidFill>
                        <a:srgbClr val="61B6FF"/>
                      </a:solidFill>
                      <a:ln w="9525">
                        <a:solidFill>
                          <a:srgbClr val="61B6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00063" y="1214422"/>
            <a:ext cx="79295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0" spc="50" dirty="0">
                <a:ln w="11430">
                  <a:noFill/>
                </a:ln>
                <a:latin typeface="Times New Roman" pitchFamily="18" charset="0"/>
                <a:cs typeface="Times New Roman" pitchFamily="18" charset="0"/>
              </a:rPr>
              <a:t>Собственные доходы бюджета Тацинского  сельского поселения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ъект 2"/>
          <p:cNvSpPr>
            <a:spLocks noGrp="1"/>
          </p:cNvSpPr>
          <p:nvPr>
            <p:ph idx="1"/>
          </p:nvPr>
        </p:nvSpPr>
        <p:spPr>
          <a:xfrm>
            <a:off x="590550" y="1408113"/>
            <a:ext cx="8229600" cy="4525962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ru-RU" sz="2800"/>
          </a:p>
          <a:p>
            <a:pPr marL="0" indent="0">
              <a:buFont typeface="Arial" charset="0"/>
              <a:buNone/>
            </a:pPr>
            <a:endParaRPr lang="ru-RU" sz="2800"/>
          </a:p>
          <a:p>
            <a:pPr marL="0" indent="0">
              <a:buFont typeface="Arial" charset="0"/>
              <a:buNone/>
            </a:pPr>
            <a:endParaRPr lang="ru-RU" sz="2800"/>
          </a:p>
          <a:p>
            <a:pPr marL="0" indent="0">
              <a:buFont typeface="Arial" charset="0"/>
              <a:buNone/>
            </a:pPr>
            <a:endParaRPr lang="ru-RU" sz="2800"/>
          </a:p>
          <a:p>
            <a:pPr marL="0" indent="0">
              <a:buFont typeface="Arial" charset="0"/>
              <a:buNone/>
            </a:pPr>
            <a:endParaRPr lang="ru-RU" sz="2800"/>
          </a:p>
          <a:p>
            <a:pPr marL="0" indent="0">
              <a:buFont typeface="Arial" charset="0"/>
              <a:buNone/>
            </a:pPr>
            <a:r>
              <a:rPr lang="ru-RU" sz="2800"/>
              <a:t>                                         </a:t>
            </a:r>
          </a:p>
        </p:txBody>
      </p:sp>
      <p:sp>
        <p:nvSpPr>
          <p:cNvPr id="4" name="AutoShape 123"/>
          <p:cNvSpPr>
            <a:spLocks noChangeArrowheads="1"/>
          </p:cNvSpPr>
          <p:nvPr/>
        </p:nvSpPr>
        <p:spPr bwMode="gray">
          <a:xfrm rot="10800000">
            <a:off x="2214563" y="1997075"/>
            <a:ext cx="609600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chemeClr val="accent5">
                  <a:lumMod val="75000"/>
                </a:schemeClr>
              </a:gs>
              <a:gs pos="58000">
                <a:srgbClr val="FFFF00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rgbClr val="FFFF00"/>
              </a:solidFill>
            </a:endParaRP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179388" y="1295400"/>
            <a:ext cx="2035175" cy="1771650"/>
            <a:chOff x="884" y="2523"/>
            <a:chExt cx="862" cy="862"/>
          </a:xfrm>
        </p:grpSpPr>
        <p:sp>
          <p:nvSpPr>
            <p:cNvPr id="6" name="Oval 35"/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tint val="0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Oval 36"/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CC66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Oval 37"/>
            <p:cNvSpPr>
              <a:spLocks noChangeArrowheads="1"/>
            </p:cNvSpPr>
            <p:nvPr/>
          </p:nvSpPr>
          <p:spPr bwMode="gray">
            <a:xfrm>
              <a:off x="940" y="2579"/>
              <a:ext cx="750" cy="748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54118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Oval 38"/>
            <p:cNvSpPr>
              <a:spLocks noChangeArrowheads="1"/>
            </p:cNvSpPr>
            <p:nvPr/>
          </p:nvSpPr>
          <p:spPr bwMode="gray">
            <a:xfrm>
              <a:off x="941" y="2579"/>
              <a:ext cx="749" cy="748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63529"/>
                    <a:invGamma/>
                  </a:srgbClr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Oval 39"/>
            <p:cNvSpPr>
              <a:spLocks noChangeArrowheads="1"/>
            </p:cNvSpPr>
            <p:nvPr/>
          </p:nvSpPr>
          <p:spPr bwMode="gray">
            <a:xfrm>
              <a:off x="981" y="2617"/>
              <a:ext cx="674" cy="67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Oval 40"/>
            <p:cNvSpPr>
              <a:spLocks noChangeArrowheads="1"/>
            </p:cNvSpPr>
            <p:nvPr/>
          </p:nvSpPr>
          <p:spPr bwMode="gray">
            <a:xfrm>
              <a:off x="992" y="2628"/>
              <a:ext cx="653" cy="65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vert="eaVert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Oval 41"/>
            <p:cNvSpPr>
              <a:spLocks noChangeArrowheads="1"/>
            </p:cNvSpPr>
            <p:nvPr/>
          </p:nvSpPr>
          <p:spPr bwMode="gray">
            <a:xfrm>
              <a:off x="1000" y="2632"/>
              <a:ext cx="637" cy="636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vert="eaVert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val 42"/>
            <p:cNvSpPr>
              <a:spLocks noChangeArrowheads="1"/>
            </p:cNvSpPr>
            <p:nvPr/>
          </p:nvSpPr>
          <p:spPr bwMode="gray">
            <a:xfrm>
              <a:off x="1007" y="2638"/>
              <a:ext cx="606" cy="595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vert="eaVert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Oval 43"/>
            <p:cNvSpPr>
              <a:spLocks noChangeArrowheads="1"/>
            </p:cNvSpPr>
            <p:nvPr/>
          </p:nvSpPr>
          <p:spPr bwMode="gray">
            <a:xfrm>
              <a:off x="1042" y="2655"/>
              <a:ext cx="539" cy="48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vert="eaVert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5" name="Text Box 118"/>
          <p:cNvSpPr txBox="1">
            <a:spLocks noChangeArrowheads="1"/>
          </p:cNvSpPr>
          <p:nvPr/>
        </p:nvSpPr>
        <p:spPr bwMode="gray">
          <a:xfrm>
            <a:off x="482600" y="1755775"/>
            <a:ext cx="1600200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dirty="0">
                <a:solidFill>
                  <a:srgbClr val="000000"/>
                </a:solidFill>
              </a:rPr>
              <a:t>НДФЛ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solidFill>
                  <a:srgbClr val="FF0000"/>
                </a:solidFill>
              </a:rPr>
              <a:t>5549,0 т.р</a:t>
            </a:r>
            <a:r>
              <a:rPr lang="ru-RU" sz="2000" b="1" kern="0" dirty="0">
                <a:solidFill>
                  <a:srgbClr val="000000"/>
                </a:solidFill>
              </a:rPr>
              <a:t>.</a:t>
            </a:r>
            <a:endParaRPr lang="en-US" sz="2000" b="1" kern="0" dirty="0">
              <a:solidFill>
                <a:srgbClr val="000000"/>
              </a:solidFill>
            </a:endParaRPr>
          </a:p>
        </p:txBody>
      </p:sp>
      <p:grpSp>
        <p:nvGrpSpPr>
          <p:cNvPr id="3" name="Group 128"/>
          <p:cNvGrpSpPr>
            <a:grpSpLocks/>
          </p:cNvGrpSpPr>
          <p:nvPr/>
        </p:nvGrpSpPr>
        <p:grpSpPr bwMode="auto">
          <a:xfrm>
            <a:off x="0" y="3136900"/>
            <a:ext cx="2917825" cy="1725613"/>
            <a:chOff x="2789" y="1625"/>
            <a:chExt cx="907" cy="907"/>
          </a:xfrm>
        </p:grpSpPr>
        <p:sp>
          <p:nvSpPr>
            <p:cNvPr id="17" name="Oval 129"/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tint val="0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Oval 130"/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alpha val="32001"/>
                  </a:srgbClr>
                </a:gs>
                <a:gs pos="100000">
                  <a:srgbClr val="83A6A7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Oval 131"/>
            <p:cNvSpPr>
              <a:spLocks noChangeArrowheads="1"/>
            </p:cNvSpPr>
            <p:nvPr/>
          </p:nvSpPr>
          <p:spPr bwMode="gray">
            <a:xfrm>
              <a:off x="2849" y="1684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54118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Oval 132"/>
            <p:cNvSpPr>
              <a:spLocks noChangeArrowheads="1"/>
            </p:cNvSpPr>
            <p:nvPr/>
          </p:nvSpPr>
          <p:spPr bwMode="gray">
            <a:xfrm>
              <a:off x="2849" y="1686"/>
              <a:ext cx="787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63529"/>
                    <a:invGamma/>
                  </a:srgbClr>
                </a:gs>
                <a:gs pos="100000">
                  <a:srgbClr val="83A6A7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Oval 133"/>
            <p:cNvSpPr>
              <a:spLocks noChangeArrowheads="1"/>
            </p:cNvSpPr>
            <p:nvPr/>
          </p:nvSpPr>
          <p:spPr bwMode="gray">
            <a:xfrm>
              <a:off x="2888" y="1724"/>
              <a:ext cx="709" cy="70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5" name="Group 134"/>
            <p:cNvGrpSpPr>
              <a:grpSpLocks/>
            </p:cNvGrpSpPr>
            <p:nvPr/>
          </p:nvGrpSpPr>
          <p:grpSpPr bwMode="auto">
            <a:xfrm>
              <a:off x="2899" y="1735"/>
              <a:ext cx="687" cy="688"/>
              <a:chOff x="4166" y="1706"/>
              <a:chExt cx="1252" cy="1252"/>
            </a:xfrm>
          </p:grpSpPr>
          <p:sp>
            <p:nvSpPr>
              <p:cNvPr id="23" name="Oval 135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" name="Oval 136"/>
              <p:cNvSpPr>
                <a:spLocks noChangeArrowheads="1"/>
              </p:cNvSpPr>
              <p:nvPr/>
            </p:nvSpPr>
            <p:spPr bwMode="gray">
              <a:xfrm>
                <a:off x="4182" y="1714"/>
                <a:ext cx="1219" cy="121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" name="Oval 137"/>
              <p:cNvSpPr>
                <a:spLocks noChangeArrowheads="1"/>
              </p:cNvSpPr>
              <p:nvPr/>
            </p:nvSpPr>
            <p:spPr bwMode="gray">
              <a:xfrm>
                <a:off x="4195" y="1726"/>
                <a:ext cx="1162" cy="113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" name="Oval 138"/>
              <p:cNvSpPr>
                <a:spLocks noChangeArrowheads="1"/>
              </p:cNvSpPr>
              <p:nvPr/>
            </p:nvSpPr>
            <p:spPr bwMode="gray">
              <a:xfrm>
                <a:off x="4263" y="1758"/>
                <a:ext cx="1032" cy="925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27" name="Text Box 119"/>
          <p:cNvSpPr txBox="1">
            <a:spLocks noChangeArrowheads="1"/>
          </p:cNvSpPr>
          <p:nvPr/>
        </p:nvSpPr>
        <p:spPr bwMode="gray">
          <a:xfrm>
            <a:off x="680721" y="3582988"/>
            <a:ext cx="1510350" cy="1015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dirty="0">
                <a:solidFill>
                  <a:srgbClr val="000000"/>
                </a:solidFill>
              </a:rPr>
              <a:t>Продажа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dirty="0">
                <a:solidFill>
                  <a:srgbClr val="000000"/>
                </a:solidFill>
              </a:rPr>
              <a:t>имущества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solidFill>
                  <a:srgbClr val="FF0000"/>
                </a:solidFill>
              </a:rPr>
              <a:t>1536,0 т.р</a:t>
            </a:r>
            <a:r>
              <a:rPr lang="ru-RU" sz="2000" b="1" kern="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9" name="AutoShape 125"/>
          <p:cNvSpPr>
            <a:spLocks noChangeArrowheads="1"/>
          </p:cNvSpPr>
          <p:nvPr/>
        </p:nvSpPr>
        <p:spPr bwMode="gray">
          <a:xfrm rot="7357696">
            <a:off x="2460524" y="4353639"/>
            <a:ext cx="609600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51000">
                <a:srgbClr val="FFFF00"/>
              </a:gs>
              <a:gs pos="100000">
                <a:srgbClr val="66CCFF">
                  <a:gamma/>
                  <a:invGamma/>
                  <a:alpha val="0"/>
                </a:srgb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Text" lastClr="000000"/>
              </a:solidFill>
            </a:endParaRPr>
          </a:p>
        </p:txBody>
      </p:sp>
      <p:sp>
        <p:nvSpPr>
          <p:cNvPr id="30" name="Text Box 116"/>
          <p:cNvSpPr txBox="1">
            <a:spLocks noChangeArrowheads="1"/>
          </p:cNvSpPr>
          <p:nvPr/>
        </p:nvSpPr>
        <p:spPr bwMode="gray">
          <a:xfrm>
            <a:off x="3757613" y="2752725"/>
            <a:ext cx="1295400" cy="8302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rgbClr val="000000"/>
                </a:solidFill>
              </a:rPr>
              <a:t>Click to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kern="0" dirty="0">
              <a:solidFill>
                <a:srgbClr val="000000"/>
              </a:solidFill>
            </a:endParaRPr>
          </a:p>
        </p:txBody>
      </p:sp>
      <p:sp>
        <p:nvSpPr>
          <p:cNvPr id="32" name="Text Box 161"/>
          <p:cNvSpPr txBox="1">
            <a:spLocks noChangeArrowheads="1"/>
          </p:cNvSpPr>
          <p:nvPr/>
        </p:nvSpPr>
        <p:spPr bwMode="gray">
          <a:xfrm>
            <a:off x="4391025" y="5995988"/>
            <a:ext cx="706438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solidFill>
                  <a:srgbClr val="000000"/>
                </a:solidFill>
              </a:rPr>
              <a:t>Text</a:t>
            </a:r>
          </a:p>
        </p:txBody>
      </p:sp>
      <p:grpSp>
        <p:nvGrpSpPr>
          <p:cNvPr id="16" name="Group 64"/>
          <p:cNvGrpSpPr>
            <a:grpSpLocks/>
          </p:cNvGrpSpPr>
          <p:nvPr/>
        </p:nvGrpSpPr>
        <p:grpSpPr bwMode="auto">
          <a:xfrm>
            <a:off x="2941638" y="944563"/>
            <a:ext cx="3014662" cy="2641600"/>
            <a:chOff x="2065" y="1496"/>
            <a:chExt cx="1498" cy="1496"/>
          </a:xfrm>
        </p:grpSpPr>
        <p:sp>
          <p:nvSpPr>
            <p:cNvPr id="34" name="Oval 65"/>
            <p:cNvSpPr>
              <a:spLocks noChangeArrowheads="1"/>
            </p:cNvSpPr>
            <p:nvPr/>
          </p:nvSpPr>
          <p:spPr bwMode="gray">
            <a:xfrm>
              <a:off x="2065" y="1496"/>
              <a:ext cx="1496" cy="1496"/>
            </a:xfrm>
            <a:prstGeom prst="ellipse">
              <a:avLst/>
            </a:prstGeom>
            <a:gradFill rotWithShape="1">
              <a:gsLst>
                <a:gs pos="0">
                  <a:srgbClr val="FCDF06">
                    <a:gamma/>
                    <a:tint val="0"/>
                    <a:invGamma/>
                  </a:srgbClr>
                </a:gs>
                <a:gs pos="50000">
                  <a:srgbClr val="FCDF06"/>
                </a:gs>
                <a:gs pos="100000">
                  <a:srgbClr val="FCDF06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Oval 66"/>
            <p:cNvSpPr>
              <a:spLocks noChangeArrowheads="1"/>
            </p:cNvSpPr>
            <p:nvPr/>
          </p:nvSpPr>
          <p:spPr bwMode="gray">
            <a:xfrm>
              <a:off x="2067" y="1496"/>
              <a:ext cx="1496" cy="1496"/>
            </a:xfrm>
            <a:prstGeom prst="ellipse">
              <a:avLst/>
            </a:prstGeom>
            <a:gradFill rotWithShape="1">
              <a:gsLst>
                <a:gs pos="0">
                  <a:srgbClr val="FCDF06">
                    <a:alpha val="32001"/>
                  </a:srgbClr>
                </a:gs>
                <a:gs pos="100000">
                  <a:srgbClr val="FCDF06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Oval 67"/>
            <p:cNvSpPr>
              <a:spLocks noChangeArrowheads="1"/>
            </p:cNvSpPr>
            <p:nvPr/>
          </p:nvSpPr>
          <p:spPr bwMode="gray">
            <a:xfrm>
              <a:off x="2163" y="1594"/>
              <a:ext cx="1300" cy="1300"/>
            </a:xfrm>
            <a:prstGeom prst="ellipse">
              <a:avLst/>
            </a:prstGeom>
            <a:gradFill rotWithShape="1">
              <a:gsLst>
                <a:gs pos="0">
                  <a:srgbClr val="FCDF06">
                    <a:gamma/>
                    <a:shade val="54118"/>
                    <a:invGamma/>
                  </a:srgbClr>
                </a:gs>
                <a:gs pos="50000">
                  <a:srgbClr val="FCDF06"/>
                </a:gs>
                <a:gs pos="100000">
                  <a:srgbClr val="FCDF06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Oval 68"/>
            <p:cNvSpPr>
              <a:spLocks noChangeArrowheads="1"/>
            </p:cNvSpPr>
            <p:nvPr/>
          </p:nvSpPr>
          <p:spPr bwMode="gray">
            <a:xfrm>
              <a:off x="2160" y="1582"/>
              <a:ext cx="1300" cy="1300"/>
            </a:xfrm>
            <a:prstGeom prst="ellipse">
              <a:avLst/>
            </a:prstGeom>
            <a:gradFill rotWithShape="1">
              <a:gsLst>
                <a:gs pos="0">
                  <a:srgbClr val="FCDF06">
                    <a:gamma/>
                    <a:shade val="63529"/>
                    <a:invGamma/>
                  </a:srgbClr>
                </a:gs>
                <a:gs pos="100000">
                  <a:srgbClr val="FCDF06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Oval 69"/>
            <p:cNvSpPr>
              <a:spLocks noChangeArrowheads="1"/>
            </p:cNvSpPr>
            <p:nvPr/>
          </p:nvSpPr>
          <p:spPr bwMode="gray">
            <a:xfrm>
              <a:off x="2228" y="1659"/>
              <a:ext cx="1170" cy="1171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Oval 70"/>
            <p:cNvSpPr>
              <a:spLocks noChangeArrowheads="1"/>
            </p:cNvSpPr>
            <p:nvPr/>
          </p:nvSpPr>
          <p:spPr bwMode="gray">
            <a:xfrm>
              <a:off x="2246" y="1678"/>
              <a:ext cx="1134" cy="1135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vert="eaVert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Oval 71"/>
            <p:cNvSpPr>
              <a:spLocks noChangeArrowheads="1"/>
            </p:cNvSpPr>
            <p:nvPr/>
          </p:nvSpPr>
          <p:spPr bwMode="gray">
            <a:xfrm>
              <a:off x="2261" y="1685"/>
              <a:ext cx="1105" cy="1105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vert="eaVert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Oval 72"/>
            <p:cNvSpPr>
              <a:spLocks noChangeArrowheads="1"/>
            </p:cNvSpPr>
            <p:nvPr/>
          </p:nvSpPr>
          <p:spPr bwMode="gray">
            <a:xfrm>
              <a:off x="2273" y="1696"/>
              <a:ext cx="1052" cy="1032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vert="eaVert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3" name="Text Box 116"/>
          <p:cNvSpPr txBox="1">
            <a:spLocks noChangeArrowheads="1"/>
          </p:cNvSpPr>
          <p:nvPr/>
        </p:nvSpPr>
        <p:spPr bwMode="gray">
          <a:xfrm>
            <a:off x="3122613" y="1408113"/>
            <a:ext cx="2871787" cy="12618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solidFill>
                  <a:srgbClr val="000000"/>
                </a:solidFill>
              </a:rPr>
              <a:t>Собственные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solidFill>
                  <a:srgbClr val="000000"/>
                </a:solidFill>
              </a:rPr>
              <a:t>доходы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0" dirty="0" err="1">
                <a:solidFill>
                  <a:srgbClr val="FF0000"/>
                </a:solidFill>
              </a:rPr>
              <a:t>16272,1т.р</a:t>
            </a:r>
            <a:r>
              <a:rPr lang="ru-RU" sz="2400" b="1" kern="0" dirty="0">
                <a:solidFill>
                  <a:srgbClr val="000000"/>
                </a:solidFill>
              </a:rPr>
              <a:t>.</a:t>
            </a:r>
            <a:endParaRPr lang="en-US" sz="2400" b="1" kern="0" dirty="0">
              <a:solidFill>
                <a:srgbClr val="000000"/>
              </a:solidFill>
            </a:endParaRPr>
          </a:p>
        </p:txBody>
      </p:sp>
      <p:grpSp>
        <p:nvGrpSpPr>
          <p:cNvPr id="22" name="Group 139"/>
          <p:cNvGrpSpPr>
            <a:grpSpLocks/>
          </p:cNvGrpSpPr>
          <p:nvPr/>
        </p:nvGrpSpPr>
        <p:grpSpPr bwMode="auto">
          <a:xfrm>
            <a:off x="3180657" y="3708934"/>
            <a:ext cx="2098675" cy="1439863"/>
            <a:chOff x="2789" y="1625"/>
            <a:chExt cx="907" cy="907"/>
          </a:xfrm>
        </p:grpSpPr>
        <p:sp>
          <p:nvSpPr>
            <p:cNvPr id="45" name="Oval 140"/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tint val="0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Oval 141"/>
            <p:cNvSpPr>
              <a:spLocks noChangeArrowheads="1"/>
            </p:cNvSpPr>
            <p:nvPr/>
          </p:nvSpPr>
          <p:spPr bwMode="gray">
            <a:xfrm>
              <a:off x="2789" y="1625"/>
              <a:ext cx="907" cy="907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alpha val="32001"/>
                  </a:srgbClr>
                </a:gs>
                <a:gs pos="100000">
                  <a:srgbClr val="83A6A7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Oval 142"/>
            <p:cNvSpPr>
              <a:spLocks noChangeArrowheads="1"/>
            </p:cNvSpPr>
            <p:nvPr/>
          </p:nvSpPr>
          <p:spPr bwMode="gray">
            <a:xfrm>
              <a:off x="2849" y="1684"/>
              <a:ext cx="788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54118"/>
                    <a:invGamma/>
                  </a:srgbClr>
                </a:gs>
                <a:gs pos="50000">
                  <a:srgbClr val="83A6A7"/>
                </a:gs>
                <a:gs pos="100000">
                  <a:srgbClr val="83A6A7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Oval 143"/>
            <p:cNvSpPr>
              <a:spLocks noChangeArrowheads="1"/>
            </p:cNvSpPr>
            <p:nvPr/>
          </p:nvSpPr>
          <p:spPr bwMode="gray">
            <a:xfrm>
              <a:off x="2849" y="1686"/>
              <a:ext cx="788" cy="788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gamma/>
                    <a:shade val="63529"/>
                    <a:invGamma/>
                  </a:srgbClr>
                </a:gs>
                <a:gs pos="100000">
                  <a:srgbClr val="83A6A7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Oval 144"/>
            <p:cNvSpPr>
              <a:spLocks noChangeArrowheads="1"/>
            </p:cNvSpPr>
            <p:nvPr/>
          </p:nvSpPr>
          <p:spPr bwMode="gray">
            <a:xfrm>
              <a:off x="2888" y="1724"/>
              <a:ext cx="709" cy="70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28" name="Group 145"/>
            <p:cNvGrpSpPr>
              <a:grpSpLocks/>
            </p:cNvGrpSpPr>
            <p:nvPr/>
          </p:nvGrpSpPr>
          <p:grpSpPr bwMode="auto">
            <a:xfrm>
              <a:off x="2899" y="1735"/>
              <a:ext cx="687" cy="688"/>
              <a:chOff x="4166" y="1706"/>
              <a:chExt cx="1252" cy="1252"/>
            </a:xfrm>
          </p:grpSpPr>
          <p:sp>
            <p:nvSpPr>
              <p:cNvPr id="51" name="Oval 146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5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" name="Oval 147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4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3" name="Oval 148"/>
              <p:cNvSpPr>
                <a:spLocks noChangeArrowheads="1"/>
              </p:cNvSpPr>
              <p:nvPr/>
            </p:nvSpPr>
            <p:spPr bwMode="gray">
              <a:xfrm>
                <a:off x="4193" y="1724"/>
                <a:ext cx="1164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4" name="Oval 149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31" name="Group 151"/>
          <p:cNvGrpSpPr>
            <a:grpSpLocks/>
          </p:cNvGrpSpPr>
          <p:nvPr/>
        </p:nvGrpSpPr>
        <p:grpSpPr bwMode="auto">
          <a:xfrm>
            <a:off x="246063" y="4962525"/>
            <a:ext cx="3138487" cy="1708150"/>
            <a:chOff x="884" y="2523"/>
            <a:chExt cx="862" cy="862"/>
          </a:xfrm>
        </p:grpSpPr>
        <p:sp>
          <p:nvSpPr>
            <p:cNvPr id="56" name="Oval 152"/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tint val="0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Oval 153"/>
            <p:cNvSpPr>
              <a:spLocks noChangeArrowheads="1"/>
            </p:cNvSpPr>
            <p:nvPr/>
          </p:nvSpPr>
          <p:spPr bwMode="gray">
            <a:xfrm>
              <a:off x="884" y="2523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CC66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Oval 154"/>
            <p:cNvSpPr>
              <a:spLocks noChangeArrowheads="1"/>
            </p:cNvSpPr>
            <p:nvPr/>
          </p:nvSpPr>
          <p:spPr bwMode="gray">
            <a:xfrm>
              <a:off x="940" y="2579"/>
              <a:ext cx="750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54118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Oval 155"/>
            <p:cNvSpPr>
              <a:spLocks noChangeArrowheads="1"/>
            </p:cNvSpPr>
            <p:nvPr/>
          </p:nvSpPr>
          <p:spPr bwMode="gray">
            <a:xfrm>
              <a:off x="941" y="2579"/>
              <a:ext cx="749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63529"/>
                    <a:invGamma/>
                  </a:srgbClr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Oval 156"/>
            <p:cNvSpPr>
              <a:spLocks noChangeArrowheads="1"/>
            </p:cNvSpPr>
            <p:nvPr/>
          </p:nvSpPr>
          <p:spPr bwMode="gray">
            <a:xfrm>
              <a:off x="981" y="2617"/>
              <a:ext cx="674" cy="67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Oval 157"/>
            <p:cNvSpPr>
              <a:spLocks noChangeArrowheads="1"/>
            </p:cNvSpPr>
            <p:nvPr/>
          </p:nvSpPr>
          <p:spPr bwMode="gray">
            <a:xfrm>
              <a:off x="992" y="2628"/>
              <a:ext cx="653" cy="65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vert="eaVert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Oval 158"/>
            <p:cNvSpPr>
              <a:spLocks noChangeArrowheads="1"/>
            </p:cNvSpPr>
            <p:nvPr/>
          </p:nvSpPr>
          <p:spPr bwMode="gray">
            <a:xfrm>
              <a:off x="1000" y="2632"/>
              <a:ext cx="637" cy="636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vert="eaVert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Oval 159"/>
            <p:cNvSpPr>
              <a:spLocks noChangeArrowheads="1"/>
            </p:cNvSpPr>
            <p:nvPr/>
          </p:nvSpPr>
          <p:spPr bwMode="gray">
            <a:xfrm>
              <a:off x="1007" y="2638"/>
              <a:ext cx="606" cy="594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vert="eaVert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Oval 160"/>
            <p:cNvSpPr>
              <a:spLocks noChangeArrowheads="1"/>
            </p:cNvSpPr>
            <p:nvPr/>
          </p:nvSpPr>
          <p:spPr bwMode="gray">
            <a:xfrm>
              <a:off x="1042" y="2655"/>
              <a:ext cx="539" cy="48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vert="eaVert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9" name="AutoShape 124"/>
          <p:cNvSpPr>
            <a:spLocks noChangeArrowheads="1"/>
          </p:cNvSpPr>
          <p:nvPr/>
        </p:nvSpPr>
        <p:spPr bwMode="gray">
          <a:xfrm rot="8811606">
            <a:off x="2613404" y="3266710"/>
            <a:ext cx="609600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55000">
                <a:srgbClr val="FFFF00"/>
              </a:gs>
              <a:gs pos="100000">
                <a:srgbClr val="66CCFF">
                  <a:gamma/>
                  <a:invGamma/>
                  <a:alpha val="0"/>
                </a:srgb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Text" lastClr="000000"/>
              </a:solidFill>
            </a:endParaRPr>
          </a:p>
        </p:txBody>
      </p:sp>
      <p:sp>
        <p:nvSpPr>
          <p:cNvPr id="70" name="Text Box 161"/>
          <p:cNvSpPr txBox="1">
            <a:spLocks noChangeArrowheads="1"/>
          </p:cNvSpPr>
          <p:nvPr/>
        </p:nvSpPr>
        <p:spPr bwMode="gray">
          <a:xfrm>
            <a:off x="807504" y="5402263"/>
            <a:ext cx="1883849" cy="1015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dirty="0">
                <a:solidFill>
                  <a:srgbClr val="000000"/>
                </a:solidFill>
              </a:rPr>
              <a:t>Оказание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dirty="0">
                <a:solidFill>
                  <a:srgbClr val="000000"/>
                </a:solidFill>
              </a:rPr>
              <a:t>платных услуг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solidFill>
                  <a:srgbClr val="FF0000"/>
                </a:solidFill>
              </a:rPr>
              <a:t>76,0 т.р</a:t>
            </a:r>
            <a:r>
              <a:rPr lang="ru-RU" sz="2000" kern="0" dirty="0">
                <a:solidFill>
                  <a:srgbClr val="000000"/>
                </a:solidFill>
              </a:rPr>
              <a:t>.</a:t>
            </a:r>
            <a:endParaRPr lang="en-US" sz="2000" kern="0" dirty="0">
              <a:solidFill>
                <a:srgbClr val="000000"/>
              </a:solidFill>
            </a:endParaRPr>
          </a:p>
        </p:txBody>
      </p:sp>
      <p:pic>
        <p:nvPicPr>
          <p:cNvPr id="8808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1678159">
            <a:off x="3719513" y="3556000"/>
            <a:ext cx="407987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6016" name="Прямоугольник 726015"/>
          <p:cNvSpPr/>
          <p:nvPr/>
        </p:nvSpPr>
        <p:spPr>
          <a:xfrm>
            <a:off x="2724804" y="4030663"/>
            <a:ext cx="3094971" cy="1014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dirty="0">
                <a:solidFill>
                  <a:srgbClr val="000000"/>
                </a:solidFill>
              </a:rPr>
              <a:t>Единый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dirty="0" err="1">
                <a:solidFill>
                  <a:srgbClr val="000000"/>
                </a:solidFill>
              </a:rPr>
              <a:t>с.х</a:t>
            </a:r>
            <a:r>
              <a:rPr lang="ru-RU" sz="2000" kern="0" dirty="0">
                <a:solidFill>
                  <a:srgbClr val="000000"/>
                </a:solidFill>
              </a:rPr>
              <a:t>. налог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solidFill>
                  <a:srgbClr val="FF0000"/>
                </a:solidFill>
              </a:rPr>
              <a:t>1550,0 т.р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808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22950" y="5122863"/>
            <a:ext cx="3106738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89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3175948">
            <a:off x="5445125" y="4438650"/>
            <a:ext cx="407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6017" name="Прямоугольник 726016"/>
          <p:cNvSpPr/>
          <p:nvPr/>
        </p:nvSpPr>
        <p:spPr>
          <a:xfrm>
            <a:off x="5773738" y="5321300"/>
            <a:ext cx="3046412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dirty="0">
                <a:solidFill>
                  <a:srgbClr val="000000"/>
                </a:solidFill>
              </a:rPr>
              <a:t>Налог на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dirty="0">
                <a:solidFill>
                  <a:srgbClr val="000000"/>
                </a:solidFill>
              </a:rPr>
              <a:t>имущество </a:t>
            </a:r>
            <a:r>
              <a:rPr lang="ru-RU" sz="2000" kern="0" dirty="0" err="1">
                <a:solidFill>
                  <a:srgbClr val="000000"/>
                </a:solidFill>
              </a:rPr>
              <a:t>ф.л</a:t>
            </a:r>
            <a:r>
              <a:rPr lang="ru-RU" sz="2000" kern="0" dirty="0">
                <a:solidFill>
                  <a:srgbClr val="000000"/>
                </a:solidFill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solidFill>
                  <a:srgbClr val="FF0000"/>
                </a:solidFill>
              </a:rPr>
              <a:t>2727,0 т.р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809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22950" y="3373438"/>
            <a:ext cx="3311525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9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4270602">
            <a:off x="5915025" y="3260725"/>
            <a:ext cx="4079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6025" name="Прямоугольник 726024"/>
          <p:cNvSpPr/>
          <p:nvPr/>
        </p:nvSpPr>
        <p:spPr>
          <a:xfrm>
            <a:off x="5773738" y="3824288"/>
            <a:ext cx="3370262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dirty="0">
                <a:solidFill>
                  <a:srgbClr val="000000"/>
                </a:solidFill>
              </a:rPr>
              <a:t>Земельный налог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solidFill>
                  <a:srgbClr val="FF0000"/>
                </a:solidFill>
              </a:rPr>
              <a:t>4094,0 т.р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8094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26238" y="836712"/>
            <a:ext cx="2417762" cy="2300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6027" name="Прямоугольник 726026"/>
          <p:cNvSpPr/>
          <p:nvPr/>
        </p:nvSpPr>
        <p:spPr>
          <a:xfrm>
            <a:off x="5648325" y="1408113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dirty="0">
                <a:solidFill>
                  <a:srgbClr val="002060"/>
                </a:solidFill>
              </a:rPr>
              <a:t>Использование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dirty="0">
                <a:solidFill>
                  <a:srgbClr val="002060"/>
                </a:solidFill>
              </a:rPr>
              <a:t>имущества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dirty="0">
                <a:solidFill>
                  <a:srgbClr val="002060"/>
                </a:solidFill>
              </a:rPr>
              <a:t>(аренда)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solidFill>
                  <a:srgbClr val="FF0000"/>
                </a:solidFill>
              </a:rPr>
              <a:t>290,0 т.р.</a:t>
            </a:r>
            <a:endParaRPr lang="en-US" sz="2000" b="1" kern="0" dirty="0">
              <a:solidFill>
                <a:srgbClr val="FF0000"/>
              </a:solidFill>
            </a:endParaRPr>
          </a:p>
        </p:txBody>
      </p:sp>
      <p:pic>
        <p:nvPicPr>
          <p:cNvPr id="88096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554832">
            <a:off x="6116638" y="1906588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97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84550" y="5232400"/>
            <a:ext cx="2435225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6030" name="Прямоугольник 726029"/>
          <p:cNvSpPr/>
          <p:nvPr/>
        </p:nvSpPr>
        <p:spPr>
          <a:xfrm>
            <a:off x="3851275" y="5554663"/>
            <a:ext cx="1736725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 dirty="0">
                <a:solidFill>
                  <a:srgbClr val="000000"/>
                </a:solidFill>
              </a:rPr>
              <a:t>Прочие поступления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solidFill>
                  <a:srgbClr val="FF0000"/>
                </a:solidFill>
              </a:rPr>
              <a:t>2</a:t>
            </a:r>
            <a:r>
              <a:rPr lang="ru-RU" sz="2000" b="1" kern="0" dirty="0" smtClean="0">
                <a:solidFill>
                  <a:srgbClr val="FF0000"/>
                </a:solidFill>
              </a:rPr>
              <a:t>50,1 </a:t>
            </a:r>
            <a:r>
              <a:rPr lang="ru-RU" sz="2000" b="1" kern="0" dirty="0">
                <a:solidFill>
                  <a:srgbClr val="FF0000"/>
                </a:solidFill>
              </a:rPr>
              <a:t>т.р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8099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147107">
            <a:off x="4800600" y="4787900"/>
            <a:ext cx="701675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04210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7"/>
          <p:cNvSpPr>
            <a:spLocks noChangeArrowheads="1"/>
          </p:cNvSpPr>
          <p:nvPr/>
        </p:nvSpPr>
        <p:spPr bwMode="gray">
          <a:xfrm>
            <a:off x="1331913" y="1484313"/>
            <a:ext cx="6192837" cy="1412875"/>
          </a:xfrm>
          <a:prstGeom prst="ellipse">
            <a:avLst/>
          </a:prstGeom>
          <a:gradFill rotWithShape="1">
            <a:gsLst>
              <a:gs pos="0">
                <a:srgbClr val="1D80E3">
                  <a:gamma/>
                  <a:tint val="44314"/>
                  <a:invGamma/>
                </a:srgbClr>
              </a:gs>
              <a:gs pos="100000">
                <a:srgbClr val="1D80E3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2022475" y="1728788"/>
            <a:ext cx="46815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srgbClr val="000000"/>
                </a:solidFill>
              </a:rPr>
              <a:t>Увеличение поступления доходов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4" name="Freeform 11"/>
          <p:cNvSpPr>
            <a:spLocks/>
          </p:cNvSpPr>
          <p:nvPr/>
        </p:nvSpPr>
        <p:spPr bwMode="gray">
          <a:xfrm>
            <a:off x="3132138" y="3068638"/>
            <a:ext cx="903287" cy="124142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rgbClr val="0099CC"/>
              </a:gs>
              <a:gs pos="100000">
                <a:srgbClr val="0099CC">
                  <a:gamma/>
                  <a:tint val="31765"/>
                  <a:invGamma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Freeform 13"/>
          <p:cNvSpPr>
            <a:spLocks/>
          </p:cNvSpPr>
          <p:nvPr/>
        </p:nvSpPr>
        <p:spPr bwMode="gray">
          <a:xfrm flipH="1">
            <a:off x="4859338" y="3068638"/>
            <a:ext cx="903287" cy="124142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rgbClr val="FFCC99"/>
              </a:gs>
              <a:gs pos="100000">
                <a:srgbClr val="FFCC99">
                  <a:gamma/>
                  <a:tint val="31765"/>
                  <a:invGamma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73734" name="AutoShape 6"/>
          <p:cNvSpPr>
            <a:spLocks noChangeArrowheads="1"/>
          </p:cNvSpPr>
          <p:nvPr/>
        </p:nvSpPr>
        <p:spPr bwMode="auto">
          <a:xfrm>
            <a:off x="323850" y="4076700"/>
            <a:ext cx="3159125" cy="2667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99CCFF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 dirty="0">
              <a:latin typeface="Verdana" pitchFamily="34" charset="0"/>
            </a:endParaRPr>
          </a:p>
        </p:txBody>
      </p:sp>
      <p:sp>
        <p:nvSpPr>
          <p:cNvPr id="73735" name="AutoShape 6"/>
          <p:cNvSpPr>
            <a:spLocks noChangeArrowheads="1"/>
          </p:cNvSpPr>
          <p:nvPr/>
        </p:nvSpPr>
        <p:spPr bwMode="auto">
          <a:xfrm>
            <a:off x="4841875" y="4213225"/>
            <a:ext cx="3671888" cy="25304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99CCFF"/>
              </a:gs>
            </a:gsLst>
            <a:lin ang="27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 dirty="0">
              <a:latin typeface="Verdana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44513" y="4449763"/>
            <a:ext cx="3087687" cy="215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solidFill>
                  <a:srgbClr val="000000"/>
                </a:solidFill>
              </a:rPr>
              <a:t>23- заседания  координационного совета (КС);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solidFill>
                  <a:srgbClr val="000000"/>
                </a:solidFill>
              </a:rPr>
              <a:t>240 –налогоплательщика приглашено на КС.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 dirty="0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651500" y="4797425"/>
            <a:ext cx="229552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solidFill>
                  <a:srgbClr val="000000"/>
                </a:solidFill>
              </a:rPr>
              <a:t>-1723,0 тыс. рублей снижение  задолженности но налогам</a:t>
            </a:r>
            <a:endParaRPr lang="en-US" sz="1400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Заголовок 1"/>
          <p:cNvSpPr txBox="1">
            <a:spLocks/>
          </p:cNvSpPr>
          <p:nvPr/>
        </p:nvSpPr>
        <p:spPr bwMode="auto">
          <a:xfrm>
            <a:off x="115218" y="1933891"/>
            <a:ext cx="8497639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sz="4400" dirty="0">
              <a:solidFill>
                <a:srgbClr val="1737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7"/>
          <p:cNvSpPr>
            <a:spLocks noChangeArrowheads="1"/>
          </p:cNvSpPr>
          <p:nvPr/>
        </p:nvSpPr>
        <p:spPr bwMode="gray">
          <a:xfrm>
            <a:off x="1111968" y="1268760"/>
            <a:ext cx="7348463" cy="5746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0AF7A">
                  <a:gamma/>
                  <a:shade val="46275"/>
                  <a:invGamma/>
                </a:srgbClr>
              </a:gs>
              <a:gs pos="50000">
                <a:srgbClr val="B0AF7A"/>
              </a:gs>
              <a:gs pos="100000">
                <a:srgbClr val="B0AF7A">
                  <a:gamma/>
                  <a:shade val="46275"/>
                  <a:invGamma/>
                </a:srgb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r>
              <a:rPr lang="ru-RU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Задолженность на 01.01.2019 год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gray">
          <a:xfrm>
            <a:off x="1693863" y="1988840"/>
            <a:ext cx="5759450" cy="2638425"/>
          </a:xfrm>
          <a:prstGeom prst="upArrow">
            <a:avLst>
              <a:gd name="adj1" fmla="val 56944"/>
              <a:gd name="adj2" fmla="val 50782"/>
            </a:avLst>
          </a:prstGeom>
          <a:solidFill>
            <a:srgbClr val="3A9F1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2521360" y="2661721"/>
            <a:ext cx="41044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0" dirty="0">
                <a:solidFill>
                  <a:srgbClr val="FFFFCC"/>
                </a:solidFill>
              </a:rPr>
              <a:t>6 138,0 тыс. руб.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</a:endParaRP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589682" y="4481513"/>
            <a:ext cx="1544637" cy="1690687"/>
            <a:chOff x="555" y="2823"/>
            <a:chExt cx="973" cy="1065"/>
          </a:xfrm>
        </p:grpSpPr>
        <p:pic>
          <p:nvPicPr>
            <p:cNvPr id="8" name="Picture 34" descr="Picture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" y="3718"/>
              <a:ext cx="819" cy="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5"/>
            <p:cNvSpPr>
              <a:spLocks noChangeArrowheads="1"/>
            </p:cNvSpPr>
            <p:nvPr/>
          </p:nvSpPr>
          <p:spPr bwMode="gray">
            <a:xfrm>
              <a:off x="555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Oval 6"/>
            <p:cNvSpPr>
              <a:spLocks noChangeArrowheads="1"/>
            </p:cNvSpPr>
            <p:nvPr/>
          </p:nvSpPr>
          <p:spPr bwMode="gray">
            <a:xfrm>
              <a:off x="576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rgbClr val="FF9900">
                    <a:alpha val="85001"/>
                  </a:srgbClr>
                </a:gs>
                <a:gs pos="100000">
                  <a:srgbClr val="FF9900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Oval 8"/>
            <p:cNvSpPr>
              <a:spLocks noChangeArrowheads="1"/>
            </p:cNvSpPr>
            <p:nvPr/>
          </p:nvSpPr>
          <p:spPr bwMode="gray">
            <a:xfrm>
              <a:off x="612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2" name="Picture 33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880"/>
              <a:ext cx="616" cy="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2819400" y="4481513"/>
            <a:ext cx="1544638" cy="1690687"/>
            <a:chOff x="555" y="2823"/>
            <a:chExt cx="973" cy="1065"/>
          </a:xfrm>
        </p:grpSpPr>
        <p:pic>
          <p:nvPicPr>
            <p:cNvPr id="14" name="Picture 38" descr="Picture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" y="3718"/>
              <a:ext cx="819" cy="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Oval 39"/>
            <p:cNvSpPr>
              <a:spLocks noChangeArrowheads="1"/>
            </p:cNvSpPr>
            <p:nvPr/>
          </p:nvSpPr>
          <p:spPr bwMode="gray">
            <a:xfrm>
              <a:off x="555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rgbClr val="F0EA00"/>
                </a:gs>
                <a:gs pos="100000">
                  <a:srgbClr val="F0EA00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Oval 40"/>
            <p:cNvSpPr>
              <a:spLocks noChangeArrowheads="1"/>
            </p:cNvSpPr>
            <p:nvPr/>
          </p:nvSpPr>
          <p:spPr bwMode="gray">
            <a:xfrm>
              <a:off x="576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rgbClr val="F0EA00">
                    <a:alpha val="85001"/>
                  </a:srgbClr>
                </a:gs>
                <a:gs pos="100000">
                  <a:srgbClr val="F0EA00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Oval 41"/>
            <p:cNvSpPr>
              <a:spLocks noChangeArrowheads="1"/>
            </p:cNvSpPr>
            <p:nvPr/>
          </p:nvSpPr>
          <p:spPr bwMode="gray">
            <a:xfrm>
              <a:off x="612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rgbClr val="F0EA00"/>
                </a:gs>
                <a:gs pos="100000">
                  <a:srgbClr val="F0EA00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Picture 42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880"/>
              <a:ext cx="616" cy="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44"/>
          <p:cNvGrpSpPr>
            <a:grpSpLocks/>
          </p:cNvGrpSpPr>
          <p:nvPr/>
        </p:nvGrpSpPr>
        <p:grpSpPr bwMode="auto">
          <a:xfrm>
            <a:off x="4800600" y="4481513"/>
            <a:ext cx="1544638" cy="1690687"/>
            <a:chOff x="555" y="2823"/>
            <a:chExt cx="973" cy="1065"/>
          </a:xfrm>
        </p:grpSpPr>
        <p:pic>
          <p:nvPicPr>
            <p:cNvPr id="20" name="Picture 45" descr="Picture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" y="3718"/>
              <a:ext cx="819" cy="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Oval 46"/>
            <p:cNvSpPr>
              <a:spLocks noChangeArrowheads="1"/>
            </p:cNvSpPr>
            <p:nvPr/>
          </p:nvSpPr>
          <p:spPr bwMode="gray">
            <a:xfrm>
              <a:off x="555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rgbClr val="30C230"/>
                </a:gs>
                <a:gs pos="100000">
                  <a:srgbClr val="30C230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Oval 47"/>
            <p:cNvSpPr>
              <a:spLocks noChangeArrowheads="1"/>
            </p:cNvSpPr>
            <p:nvPr/>
          </p:nvSpPr>
          <p:spPr bwMode="gray">
            <a:xfrm>
              <a:off x="576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rgbClr val="30C230">
                    <a:alpha val="85001"/>
                  </a:srgbClr>
                </a:gs>
                <a:gs pos="100000">
                  <a:srgbClr val="30C230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Oval 48"/>
            <p:cNvSpPr>
              <a:spLocks noChangeArrowheads="1"/>
            </p:cNvSpPr>
            <p:nvPr/>
          </p:nvSpPr>
          <p:spPr bwMode="gray">
            <a:xfrm>
              <a:off x="612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rgbClr val="30C230"/>
                </a:gs>
                <a:gs pos="100000">
                  <a:srgbClr val="30C230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4" name="Picture 49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880"/>
              <a:ext cx="616" cy="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51"/>
          <p:cNvGrpSpPr>
            <a:grpSpLocks/>
          </p:cNvGrpSpPr>
          <p:nvPr/>
        </p:nvGrpSpPr>
        <p:grpSpPr bwMode="auto">
          <a:xfrm>
            <a:off x="6781800" y="4481513"/>
            <a:ext cx="1544638" cy="1690687"/>
            <a:chOff x="555" y="2823"/>
            <a:chExt cx="973" cy="1065"/>
          </a:xfrm>
        </p:grpSpPr>
        <p:pic>
          <p:nvPicPr>
            <p:cNvPr id="26" name="Picture 52" descr="Picture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" y="3718"/>
              <a:ext cx="819" cy="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Oval 53"/>
            <p:cNvSpPr>
              <a:spLocks noChangeArrowheads="1"/>
            </p:cNvSpPr>
            <p:nvPr/>
          </p:nvSpPr>
          <p:spPr bwMode="gray">
            <a:xfrm>
              <a:off x="555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rgbClr val="AE50E2"/>
                </a:gs>
                <a:gs pos="100000">
                  <a:srgbClr val="AE50E2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Oval 54"/>
            <p:cNvSpPr>
              <a:spLocks noChangeArrowheads="1"/>
            </p:cNvSpPr>
            <p:nvPr/>
          </p:nvSpPr>
          <p:spPr bwMode="gray">
            <a:xfrm>
              <a:off x="576" y="2846"/>
              <a:ext cx="928" cy="929"/>
            </a:xfrm>
            <a:prstGeom prst="ellipse">
              <a:avLst/>
            </a:prstGeom>
            <a:gradFill rotWithShape="1">
              <a:gsLst>
                <a:gs pos="0">
                  <a:srgbClr val="AE50E2">
                    <a:alpha val="85001"/>
                  </a:srgbClr>
                </a:gs>
                <a:gs pos="100000">
                  <a:srgbClr val="AE50E2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Oval 55"/>
            <p:cNvSpPr>
              <a:spLocks noChangeArrowheads="1"/>
            </p:cNvSpPr>
            <p:nvPr/>
          </p:nvSpPr>
          <p:spPr bwMode="gray">
            <a:xfrm>
              <a:off x="612" y="2880"/>
              <a:ext cx="839" cy="839"/>
            </a:xfrm>
            <a:prstGeom prst="ellipse">
              <a:avLst/>
            </a:prstGeom>
            <a:gradFill rotWithShape="1">
              <a:gsLst>
                <a:gs pos="0">
                  <a:srgbClr val="AE50E2"/>
                </a:gs>
                <a:gs pos="100000">
                  <a:srgbClr val="AE50E2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0" name="Picture 56" descr="Picture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880"/>
              <a:ext cx="616" cy="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Text Box 36"/>
          <p:cNvSpPr txBox="1">
            <a:spLocks noChangeArrowheads="1"/>
          </p:cNvSpPr>
          <p:nvPr/>
        </p:nvSpPr>
        <p:spPr bwMode="auto">
          <a:xfrm>
            <a:off x="838318" y="5070752"/>
            <a:ext cx="11894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Verdana" pitchFamily="34" charset="0"/>
              </a:rPr>
              <a:t>2994,0 </a:t>
            </a:r>
          </a:p>
        </p:txBody>
      </p:sp>
      <p:sp>
        <p:nvSpPr>
          <p:cNvPr id="32" name="Text Box 36"/>
          <p:cNvSpPr txBox="1">
            <a:spLocks noChangeArrowheads="1"/>
          </p:cNvSpPr>
          <p:nvPr/>
        </p:nvSpPr>
        <p:spPr bwMode="auto">
          <a:xfrm>
            <a:off x="7104856" y="5129054"/>
            <a:ext cx="10855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Verdana" pitchFamily="34" charset="0"/>
              </a:rPr>
              <a:t>1552,0</a:t>
            </a:r>
            <a:endParaRPr lang="en-US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3" name="Text Box 36"/>
          <p:cNvSpPr txBox="1">
            <a:spLocks noChangeArrowheads="1"/>
          </p:cNvSpPr>
          <p:nvPr/>
        </p:nvSpPr>
        <p:spPr bwMode="auto">
          <a:xfrm>
            <a:off x="5101431" y="5133658"/>
            <a:ext cx="9220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Verdana" pitchFamily="34" charset="0"/>
              </a:rPr>
              <a:t>639,0</a:t>
            </a:r>
            <a:endParaRPr lang="en-US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4" name="Text Box 36"/>
          <p:cNvSpPr txBox="1">
            <a:spLocks noChangeArrowheads="1"/>
          </p:cNvSpPr>
          <p:nvPr/>
        </p:nvSpPr>
        <p:spPr bwMode="auto">
          <a:xfrm>
            <a:off x="3142456" y="5133658"/>
            <a:ext cx="9220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Verdana" pitchFamily="34" charset="0"/>
              </a:rPr>
              <a:t>953,0</a:t>
            </a:r>
            <a:endParaRPr lang="en-US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5" name="Text Box 36"/>
          <p:cNvSpPr txBox="1">
            <a:spLocks noChangeArrowheads="1"/>
          </p:cNvSpPr>
          <p:nvPr/>
        </p:nvSpPr>
        <p:spPr bwMode="auto">
          <a:xfrm>
            <a:off x="250825" y="6037262"/>
            <a:ext cx="256232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Verdana" pitchFamily="34" charset="0"/>
              </a:rPr>
              <a:t>Транспортный </a:t>
            </a:r>
          </a:p>
          <a:p>
            <a:r>
              <a:rPr lang="ru-RU" b="1" dirty="0">
                <a:solidFill>
                  <a:schemeClr val="bg1"/>
                </a:solidFill>
                <a:latin typeface="Verdana" pitchFamily="34" charset="0"/>
              </a:rPr>
              <a:t>Налог</a:t>
            </a:r>
          </a:p>
        </p:txBody>
      </p:sp>
      <p:sp>
        <p:nvSpPr>
          <p:cNvPr id="36" name="Text Box 36"/>
          <p:cNvSpPr txBox="1">
            <a:spLocks noChangeArrowheads="1"/>
          </p:cNvSpPr>
          <p:nvPr/>
        </p:nvSpPr>
        <p:spPr bwMode="auto">
          <a:xfrm>
            <a:off x="2783689" y="5903912"/>
            <a:ext cx="168828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Verdana" pitchFamily="34" charset="0"/>
              </a:rPr>
              <a:t>Налог на </a:t>
            </a:r>
          </a:p>
          <a:p>
            <a:r>
              <a:rPr lang="ru-RU" b="1" dirty="0">
                <a:solidFill>
                  <a:schemeClr val="bg1"/>
                </a:solidFill>
                <a:latin typeface="Verdana" pitchFamily="34" charset="0"/>
              </a:rPr>
              <a:t>Имущество</a:t>
            </a:r>
          </a:p>
          <a:p>
            <a:r>
              <a:rPr lang="ru-RU" b="1" dirty="0">
                <a:solidFill>
                  <a:schemeClr val="bg1"/>
                </a:solidFill>
                <a:latin typeface="Verdana" pitchFamily="34" charset="0"/>
              </a:rPr>
              <a:t>физ. лиц</a:t>
            </a:r>
          </a:p>
        </p:txBody>
      </p:sp>
      <p:sp>
        <p:nvSpPr>
          <p:cNvPr id="37" name="Text Box 36"/>
          <p:cNvSpPr txBox="1">
            <a:spLocks noChangeArrowheads="1"/>
          </p:cNvSpPr>
          <p:nvPr/>
        </p:nvSpPr>
        <p:spPr bwMode="auto">
          <a:xfrm>
            <a:off x="5114925" y="6218396"/>
            <a:ext cx="17908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Verdana" pitchFamily="34" charset="0"/>
              </a:rPr>
              <a:t>Земельный </a:t>
            </a:r>
          </a:p>
          <a:p>
            <a:r>
              <a:rPr lang="ru-RU" b="1" dirty="0">
                <a:solidFill>
                  <a:schemeClr val="bg1"/>
                </a:solidFill>
                <a:latin typeface="Verdana" pitchFamily="34" charset="0"/>
              </a:rPr>
              <a:t>налог</a:t>
            </a:r>
            <a:endParaRPr lang="en-US" b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8" name="Text Box 36"/>
          <p:cNvSpPr txBox="1">
            <a:spLocks noChangeArrowheads="1"/>
          </p:cNvSpPr>
          <p:nvPr/>
        </p:nvSpPr>
        <p:spPr bwMode="auto">
          <a:xfrm>
            <a:off x="7186141" y="6161402"/>
            <a:ext cx="121379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Verdana" pitchFamily="34" charset="0"/>
              </a:rPr>
              <a:t>Другие </a:t>
            </a:r>
          </a:p>
          <a:p>
            <a:r>
              <a:rPr lang="ru-RU" b="1" dirty="0">
                <a:solidFill>
                  <a:schemeClr val="bg1"/>
                </a:solidFill>
                <a:latin typeface="Verdana" pitchFamily="34" charset="0"/>
              </a:rPr>
              <a:t>налоги</a:t>
            </a:r>
            <a:endParaRPr lang="en-US" b="1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Расходы Тацинского поселения</a:t>
            </a:r>
          </a:p>
        </p:txBody>
      </p:sp>
      <p:pic>
        <p:nvPicPr>
          <p:cNvPr id="798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5450" y="3825875"/>
            <a:ext cx="2908300" cy="2005013"/>
          </a:xfrm>
        </p:spPr>
      </p:pic>
      <p:sp>
        <p:nvSpPr>
          <p:cNvPr id="9" name="PubPieSlice"/>
          <p:cNvSpPr>
            <a:spLocks noEditPoints="1" noChangeArrowheads="1"/>
          </p:cNvSpPr>
          <p:nvPr/>
        </p:nvSpPr>
        <p:spPr bwMode="gray">
          <a:xfrm rot="19868936">
            <a:off x="247650" y="1682750"/>
            <a:ext cx="6227763" cy="4271963"/>
          </a:xfrm>
          <a:custGeom>
            <a:avLst/>
            <a:gdLst>
              <a:gd name="G0" fmla="+- 0 0 0"/>
              <a:gd name="G1" fmla="sin 10800 -6234804"/>
              <a:gd name="G2" fmla="cos 10800 -6234804"/>
              <a:gd name="G3" fmla="sin 10800 -8874660"/>
              <a:gd name="G4" fmla="cos 10800 -8874660"/>
              <a:gd name="G5" fmla="+- G1 10800 0"/>
              <a:gd name="G6" fmla="+- G2 10800 0"/>
              <a:gd name="G7" fmla="+- G3 10800 0"/>
              <a:gd name="G8" fmla="+- G4 10800 0"/>
              <a:gd name="G9" fmla="+- 10800 0 0"/>
              <a:gd name="T0" fmla="*/ 9833 w 21600"/>
              <a:gd name="T1" fmla="*/ 43 h 21600"/>
              <a:gd name="T2" fmla="*/ 10800 w 21600"/>
              <a:gd name="T3" fmla="*/ 10800 h 21600"/>
              <a:gd name="T4" fmla="*/ 3107 w 21600"/>
              <a:gd name="T5" fmla="*/ 3218 h 21600"/>
              <a:gd name="T6" fmla="*/ 3163 w 21600"/>
              <a:gd name="T7" fmla="*/ 3163 h 21600"/>
              <a:gd name="T8" fmla="*/ 18437 w 21600"/>
              <a:gd name="T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1600" h="21600">
                <a:moveTo>
                  <a:pt x="9833" y="43"/>
                </a:moveTo>
                <a:cubicBezTo>
                  <a:pt x="7286" y="272"/>
                  <a:pt x="4902" y="1397"/>
                  <a:pt x="3107" y="3218"/>
                </a:cubicBezTo>
                <a:lnTo>
                  <a:pt x="10800" y="10800"/>
                </a:lnTo>
                <a:close/>
              </a:path>
            </a:pathLst>
          </a:custGeom>
          <a:gradFill rotWithShape="1">
            <a:gsLst>
              <a:gs pos="46000">
                <a:srgbClr val="006699"/>
              </a:gs>
              <a:gs pos="100000">
                <a:srgbClr val="33CCCC">
                  <a:gamma/>
                  <a:shade val="48627"/>
                  <a:invGamma/>
                </a:srgbClr>
              </a:gs>
            </a:gsLst>
            <a:lin ang="2700000" scaled="1"/>
          </a:gradFill>
          <a:ln>
            <a:noFill/>
          </a:ln>
          <a:effectLst>
            <a:outerShdw blurRad="50800" dist="50800" dir="5400000" algn="ctr" rotWithShape="0">
              <a:srgbClr val="FF0000"/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PubPieSlice"/>
          <p:cNvSpPr>
            <a:spLocks noEditPoints="1" noChangeArrowheads="1"/>
          </p:cNvSpPr>
          <p:nvPr/>
        </p:nvSpPr>
        <p:spPr bwMode="gray">
          <a:xfrm rot="19868936">
            <a:off x="963613" y="1633538"/>
            <a:ext cx="6156325" cy="4292600"/>
          </a:xfrm>
          <a:custGeom>
            <a:avLst/>
            <a:gdLst>
              <a:gd name="G0" fmla="+- 0 0 0"/>
              <a:gd name="G1" fmla="sin 10800 -3698753"/>
              <a:gd name="G2" fmla="cos 10800 -3698753"/>
              <a:gd name="G3" fmla="sin 10800 -6217412"/>
              <a:gd name="G4" fmla="cos 10800 -6217412"/>
              <a:gd name="G5" fmla="+- G1 10800 0"/>
              <a:gd name="G6" fmla="+- G2 10800 0"/>
              <a:gd name="G7" fmla="+- G3 10800 0"/>
              <a:gd name="G8" fmla="+- G4 10800 0"/>
              <a:gd name="G9" fmla="+- 10800 0 0"/>
              <a:gd name="T0" fmla="*/ 16770 w 21600"/>
              <a:gd name="T1" fmla="*/ 1800 h 21600"/>
              <a:gd name="T2" fmla="*/ 10800 w 21600"/>
              <a:gd name="T3" fmla="*/ 10800 h 21600"/>
              <a:gd name="T4" fmla="*/ 9883 w 21600"/>
              <a:gd name="T5" fmla="*/ 38 h 21600"/>
              <a:gd name="T6" fmla="*/ 3163 w 21600"/>
              <a:gd name="T7" fmla="*/ 3163 h 21600"/>
              <a:gd name="T8" fmla="*/ 18437 w 21600"/>
              <a:gd name="T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1600" h="21600">
                <a:moveTo>
                  <a:pt x="16769" y="1800"/>
                </a:moveTo>
                <a:cubicBezTo>
                  <a:pt x="15000" y="626"/>
                  <a:pt x="12923" y="0"/>
                  <a:pt x="10800" y="0"/>
                </a:cubicBezTo>
                <a:cubicBezTo>
                  <a:pt x="10493" y="-1"/>
                  <a:pt x="10188" y="13"/>
                  <a:pt x="9883" y="38"/>
                </a:cubicBezTo>
                <a:lnTo>
                  <a:pt x="10800" y="10800"/>
                </a:lnTo>
                <a:close/>
              </a:path>
            </a:pathLst>
          </a:custGeom>
          <a:gradFill rotWithShape="1">
            <a:gsLst>
              <a:gs pos="49000">
                <a:schemeClr val="accent6"/>
              </a:gs>
              <a:gs pos="100000">
                <a:srgbClr val="A0C33D"/>
              </a:gs>
            </a:gsLst>
            <a:lin ang="18900000" scaled="1"/>
          </a:gradFill>
          <a:ln>
            <a:noFill/>
          </a:ln>
          <a:effectLst>
            <a:outerShdw blurRad="50800" dist="50800" dir="5400000" algn="ctr" rotWithShape="0">
              <a:srgbClr val="FF0000"/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11" name="PubPieSlice"/>
          <p:cNvSpPr>
            <a:spLocks noEditPoints="1" noChangeArrowheads="1"/>
          </p:cNvSpPr>
          <p:nvPr/>
        </p:nvSpPr>
        <p:spPr bwMode="gray">
          <a:xfrm rot="19859051">
            <a:off x="1477963" y="1804988"/>
            <a:ext cx="6154737" cy="4275137"/>
          </a:xfrm>
          <a:custGeom>
            <a:avLst/>
            <a:gdLst>
              <a:gd name="G0" fmla="+- 0 0 0"/>
              <a:gd name="G1" fmla="sin 10800 -690829"/>
              <a:gd name="G2" fmla="cos 10800 -690829"/>
              <a:gd name="G3" fmla="sin 10800 -3751415"/>
              <a:gd name="G4" fmla="cos 10800 -3751415"/>
              <a:gd name="G5" fmla="+- G1 10800 0"/>
              <a:gd name="G6" fmla="+- G2 10800 0"/>
              <a:gd name="G7" fmla="+- G3 10800 0"/>
              <a:gd name="G8" fmla="+- G4 10800 0"/>
              <a:gd name="G9" fmla="+- 10800 0 0"/>
              <a:gd name="T0" fmla="*/ 21417 w 21600"/>
              <a:gd name="T1" fmla="*/ 8824 h 21600"/>
              <a:gd name="T2" fmla="*/ 10800 w 21600"/>
              <a:gd name="T3" fmla="*/ 10800 h 21600"/>
              <a:gd name="T4" fmla="*/ 16643 w 21600"/>
              <a:gd name="T5" fmla="*/ 1717 h 21600"/>
              <a:gd name="T6" fmla="*/ 3163 w 21600"/>
              <a:gd name="T7" fmla="*/ 3163 h 21600"/>
              <a:gd name="T8" fmla="*/ 18437 w 21600"/>
              <a:gd name="T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1600" h="21600">
                <a:moveTo>
                  <a:pt x="21417" y="8823"/>
                </a:moveTo>
                <a:cubicBezTo>
                  <a:pt x="20873" y="5898"/>
                  <a:pt x="19145" y="3327"/>
                  <a:pt x="16642" y="1717"/>
                </a:cubicBezTo>
                <a:lnTo>
                  <a:pt x="10800" y="10800"/>
                </a:lnTo>
                <a:close/>
              </a:path>
            </a:pathLst>
          </a:custGeom>
          <a:gradFill rotWithShape="1">
            <a:gsLst>
              <a:gs pos="65000">
                <a:srgbClr val="7030A0"/>
              </a:gs>
              <a:gs pos="100000">
                <a:srgbClr val="B58DEF">
                  <a:gamma/>
                  <a:shade val="81961"/>
                  <a:invGamma/>
                </a:srgbClr>
              </a:gs>
            </a:gsLst>
            <a:lin ang="18900000" scaled="1"/>
          </a:gradFill>
          <a:ln>
            <a:noFill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12" name="PubPieSlice"/>
          <p:cNvSpPr>
            <a:spLocks noEditPoints="1" noChangeArrowheads="1"/>
          </p:cNvSpPr>
          <p:nvPr/>
        </p:nvSpPr>
        <p:spPr bwMode="gray">
          <a:xfrm rot="19868936">
            <a:off x="1770063" y="1954213"/>
            <a:ext cx="6156325" cy="4303712"/>
          </a:xfrm>
          <a:custGeom>
            <a:avLst/>
            <a:gdLst>
              <a:gd name="G0" fmla="+- 0 0 0"/>
              <a:gd name="G1" fmla="sin 10800 2920378"/>
              <a:gd name="G2" fmla="cos 10800 2920378"/>
              <a:gd name="G3" fmla="sin 10800 -698513"/>
              <a:gd name="G4" fmla="cos 10800 -698513"/>
              <a:gd name="G5" fmla="+- G1 10800 0"/>
              <a:gd name="G6" fmla="+- G2 10800 0"/>
              <a:gd name="G7" fmla="+- G3 10800 0"/>
              <a:gd name="G8" fmla="+- G4 10800 0"/>
              <a:gd name="G9" fmla="+- 10800 0 0"/>
              <a:gd name="T0" fmla="*/ 18494 w 21600"/>
              <a:gd name="T1" fmla="*/ 18378 h 21600"/>
              <a:gd name="T2" fmla="*/ 10800 w 21600"/>
              <a:gd name="T3" fmla="*/ 10800 h 21600"/>
              <a:gd name="T4" fmla="*/ 21413 w 21600"/>
              <a:gd name="T5" fmla="*/ 8802 h 21600"/>
              <a:gd name="T6" fmla="*/ 3163 w 21600"/>
              <a:gd name="T7" fmla="*/ 3163 h 21600"/>
              <a:gd name="T8" fmla="*/ 18437 w 21600"/>
              <a:gd name="T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1600" h="21600">
                <a:moveTo>
                  <a:pt x="18494" y="18378"/>
                </a:moveTo>
                <a:cubicBezTo>
                  <a:pt x="20484" y="16358"/>
                  <a:pt x="21600" y="13635"/>
                  <a:pt x="21600" y="10800"/>
                </a:cubicBezTo>
                <a:cubicBezTo>
                  <a:pt x="21600" y="10129"/>
                  <a:pt x="21537" y="9460"/>
                  <a:pt x="21413" y="8801"/>
                </a:cubicBezTo>
                <a:lnTo>
                  <a:pt x="10800" y="10800"/>
                </a:lnTo>
                <a:close/>
              </a:path>
            </a:pathLst>
          </a:custGeom>
          <a:gradFill rotWithShape="1">
            <a:gsLst>
              <a:gs pos="70000">
                <a:srgbClr val="00B050"/>
              </a:gs>
              <a:gs pos="100000">
                <a:srgbClr val="6699FF"/>
              </a:gs>
            </a:gsLst>
            <a:lin ang="18900000" scaled="1"/>
          </a:gradFill>
          <a:ln>
            <a:noFill/>
          </a:ln>
          <a:effectLst>
            <a:outerShdw blurRad="50800" dist="50800" dir="5400000" algn="ctr" rotWithShape="0">
              <a:srgbClr val="FF0000"/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13" name="PubPieSlice"/>
          <p:cNvSpPr>
            <a:spLocks noEditPoints="1" noChangeArrowheads="1"/>
          </p:cNvSpPr>
          <p:nvPr/>
        </p:nvSpPr>
        <p:spPr bwMode="gray">
          <a:xfrm rot="19868936">
            <a:off x="1770063" y="2054225"/>
            <a:ext cx="6156325" cy="4305300"/>
          </a:xfrm>
          <a:custGeom>
            <a:avLst/>
            <a:gdLst>
              <a:gd name="G0" fmla="+- 0 0 0"/>
              <a:gd name="G1" fmla="sin 10800 5800715"/>
              <a:gd name="G2" fmla="cos 10800 5800715"/>
              <a:gd name="G3" fmla="sin 10800 2898879"/>
              <a:gd name="G4" fmla="cos 10800 2898879"/>
              <a:gd name="G5" fmla="+- G1 10800 0"/>
              <a:gd name="G6" fmla="+- G2 10800 0"/>
              <a:gd name="G7" fmla="+- G3 10800 0"/>
              <a:gd name="G8" fmla="+- G4 10800 0"/>
              <a:gd name="G9" fmla="+- 10800 0 0"/>
              <a:gd name="T0" fmla="*/ 11080 w 21600"/>
              <a:gd name="T1" fmla="*/ 21596 h 21600"/>
              <a:gd name="T2" fmla="*/ 10800 w 21600"/>
              <a:gd name="T3" fmla="*/ 10800 h 21600"/>
              <a:gd name="T4" fmla="*/ 18538 w 21600"/>
              <a:gd name="T5" fmla="*/ 18333 h 21600"/>
              <a:gd name="T6" fmla="*/ 3163 w 21600"/>
              <a:gd name="T7" fmla="*/ 3163 h 21600"/>
              <a:gd name="T8" fmla="*/ 18437 w 21600"/>
              <a:gd name="T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1600" h="21600">
                <a:moveTo>
                  <a:pt x="11080" y="21596"/>
                </a:moveTo>
                <a:cubicBezTo>
                  <a:pt x="13896" y="21523"/>
                  <a:pt x="16573" y="20352"/>
                  <a:pt x="18538" y="18333"/>
                </a:cubicBezTo>
                <a:lnTo>
                  <a:pt x="10800" y="10800"/>
                </a:lnTo>
                <a:close/>
              </a:path>
            </a:pathLst>
          </a:custGeom>
          <a:gradFill rotWithShape="1">
            <a:gsLst>
              <a:gs pos="37000">
                <a:srgbClr val="FF0000"/>
              </a:gs>
              <a:gs pos="100000">
                <a:srgbClr val="33CCCC"/>
              </a:gs>
            </a:gsLst>
            <a:lin ang="18900000" scaled="1"/>
          </a:gradFill>
          <a:ln>
            <a:noFill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14" name="PubPieSlice"/>
          <p:cNvSpPr>
            <a:spLocks noEditPoints="1" noChangeArrowheads="1"/>
          </p:cNvSpPr>
          <p:nvPr/>
        </p:nvSpPr>
        <p:spPr bwMode="gray">
          <a:xfrm rot="19868936">
            <a:off x="1508125" y="2214563"/>
            <a:ext cx="6140450" cy="4252912"/>
          </a:xfrm>
          <a:custGeom>
            <a:avLst/>
            <a:gdLst>
              <a:gd name="G0" fmla="+- 0 0 0"/>
              <a:gd name="G1" fmla="sin 10800 8282286"/>
              <a:gd name="G2" fmla="cos 10800 8282286"/>
              <a:gd name="G3" fmla="sin 10800 5529217"/>
              <a:gd name="G4" fmla="cos 10800 5529217"/>
              <a:gd name="G5" fmla="+- G1 10800 0"/>
              <a:gd name="G6" fmla="+- G2 10800 0"/>
              <a:gd name="G7" fmla="+- G3 10800 0"/>
              <a:gd name="G8" fmla="+- G4 10800 0"/>
              <a:gd name="G9" fmla="+- 10800 0 0"/>
              <a:gd name="T0" fmla="*/ 4394 w 21600"/>
              <a:gd name="T1" fmla="*/ 19495 h 21600"/>
              <a:gd name="T2" fmla="*/ 10800 w 21600"/>
              <a:gd name="T3" fmla="*/ 10800 h 21600"/>
              <a:gd name="T4" fmla="*/ 11859 w 21600"/>
              <a:gd name="T5" fmla="*/ 21547 h 21600"/>
              <a:gd name="T6" fmla="*/ 3163 w 21600"/>
              <a:gd name="T7" fmla="*/ 3163 h 21600"/>
              <a:gd name="T8" fmla="*/ 18437 w 21600"/>
              <a:gd name="T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1600" h="21600">
                <a:moveTo>
                  <a:pt x="4393" y="19495"/>
                </a:moveTo>
                <a:cubicBezTo>
                  <a:pt x="6249" y="20862"/>
                  <a:pt x="8494" y="21600"/>
                  <a:pt x="10800" y="21600"/>
                </a:cubicBezTo>
                <a:cubicBezTo>
                  <a:pt x="11153" y="21599"/>
                  <a:pt x="11507" y="21582"/>
                  <a:pt x="11859" y="21547"/>
                </a:cubicBezTo>
                <a:lnTo>
                  <a:pt x="10800" y="10800"/>
                </a:lnTo>
                <a:close/>
              </a:path>
            </a:pathLst>
          </a:custGeom>
          <a:gradFill rotWithShape="1">
            <a:gsLst>
              <a:gs pos="25000">
                <a:schemeClr val="accent2">
                  <a:lumMod val="75000"/>
                </a:schemeClr>
              </a:gs>
              <a:gs pos="100000">
                <a:srgbClr val="99CC00"/>
              </a:gs>
            </a:gsLst>
            <a:lin ang="18900000" scaled="1"/>
          </a:gradFill>
          <a:ln>
            <a:noFill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19" name="Text Box 47"/>
          <p:cNvSpPr txBox="1">
            <a:spLocks noChangeArrowheads="1"/>
          </p:cNvSpPr>
          <p:nvPr/>
        </p:nvSpPr>
        <p:spPr bwMode="black">
          <a:xfrm>
            <a:off x="3203575" y="3741738"/>
            <a:ext cx="2670175" cy="52322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46 186,0 т.р.</a:t>
            </a:r>
            <a:endParaRPr lang="en-US" sz="28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988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76417">
            <a:off x="2141538" y="3932238"/>
            <a:ext cx="1895475" cy="3152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3"/>
          <p:cNvSpPr txBox="1">
            <a:spLocks noChangeArrowheads="1"/>
          </p:cNvSpPr>
          <p:nvPr/>
        </p:nvSpPr>
        <p:spPr bwMode="gray">
          <a:xfrm>
            <a:off x="5873750" y="3133725"/>
            <a:ext cx="2874963" cy="12926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srgbClr val="FFFFFF"/>
                </a:solidFill>
              </a:rPr>
              <a:t>Общегосударственные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srgbClr val="FFFFFF"/>
                </a:solidFill>
              </a:rPr>
              <a:t> вопросы  и образование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solidFill>
                  <a:srgbClr val="FFFFFF"/>
                </a:solidFill>
              </a:rPr>
              <a:t>  8099  т.р</a:t>
            </a:r>
            <a:r>
              <a:rPr lang="ru-RU" b="1" kern="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79885" name="Text Box 14"/>
          <p:cNvSpPr txBox="1">
            <a:spLocks noChangeArrowheads="1"/>
          </p:cNvSpPr>
          <p:nvPr/>
        </p:nvSpPr>
        <p:spPr bwMode="gray">
          <a:xfrm>
            <a:off x="309563" y="4149725"/>
            <a:ext cx="29035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dirty="0">
                <a:solidFill>
                  <a:srgbClr val="FFFFFF"/>
                </a:solidFill>
              </a:rPr>
              <a:t>Национальная оборона</a:t>
            </a:r>
          </a:p>
          <a:p>
            <a:pPr eaLnBrk="1" hangingPunct="1"/>
            <a:r>
              <a:rPr lang="ru-RU" sz="2400" b="1" dirty="0">
                <a:solidFill>
                  <a:srgbClr val="FFFFFF"/>
                </a:solidFill>
              </a:rPr>
              <a:t>385 т.р.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79886" name="Text Box 13"/>
          <p:cNvSpPr txBox="1">
            <a:spLocks noChangeArrowheads="1"/>
          </p:cNvSpPr>
          <p:nvPr/>
        </p:nvSpPr>
        <p:spPr bwMode="gray">
          <a:xfrm>
            <a:off x="2889250" y="1611313"/>
            <a:ext cx="199285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dirty="0">
                <a:solidFill>
                  <a:srgbClr val="FFFFFF"/>
                </a:solidFill>
              </a:rPr>
              <a:t>Национальная  </a:t>
            </a:r>
          </a:p>
          <a:p>
            <a:pPr eaLnBrk="1" hangingPunct="1"/>
            <a:r>
              <a:rPr lang="ru-RU" b="1" dirty="0">
                <a:solidFill>
                  <a:srgbClr val="FFFFFF"/>
                </a:solidFill>
              </a:rPr>
              <a:t>безопасность </a:t>
            </a:r>
          </a:p>
          <a:p>
            <a:pPr eaLnBrk="1" hangingPunct="1"/>
            <a:r>
              <a:rPr lang="ru-RU" sz="2400" b="1" dirty="0">
                <a:solidFill>
                  <a:srgbClr val="FFFFFF"/>
                </a:solidFill>
              </a:rPr>
              <a:t>71 т.р.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79887" name="Text Box 13"/>
          <p:cNvSpPr txBox="1">
            <a:spLocks noChangeArrowheads="1"/>
          </p:cNvSpPr>
          <p:nvPr/>
        </p:nvSpPr>
        <p:spPr bwMode="gray">
          <a:xfrm>
            <a:off x="5848350" y="4581525"/>
            <a:ext cx="27241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dirty="0">
                <a:solidFill>
                  <a:srgbClr val="FFFFFF"/>
                </a:solidFill>
              </a:rPr>
              <a:t>Социальная политика</a:t>
            </a:r>
          </a:p>
          <a:p>
            <a:pPr eaLnBrk="1" hangingPunct="1"/>
            <a:r>
              <a:rPr lang="ru-RU" sz="2400" b="1" dirty="0">
                <a:solidFill>
                  <a:srgbClr val="FFFFFF"/>
                </a:solidFill>
              </a:rPr>
              <a:t>309,0 т.р.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79888" name="Text Box 13"/>
          <p:cNvSpPr txBox="1">
            <a:spLocks noChangeArrowheads="1"/>
          </p:cNvSpPr>
          <p:nvPr/>
        </p:nvSpPr>
        <p:spPr bwMode="gray">
          <a:xfrm>
            <a:off x="2273300" y="5508625"/>
            <a:ext cx="135024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dirty="0">
                <a:solidFill>
                  <a:srgbClr val="FFFFFF"/>
                </a:solidFill>
              </a:rPr>
              <a:t>Культура</a:t>
            </a:r>
          </a:p>
          <a:p>
            <a:pPr eaLnBrk="1" hangingPunct="1"/>
            <a:r>
              <a:rPr lang="ru-RU" sz="2400" b="1" dirty="0">
                <a:solidFill>
                  <a:srgbClr val="FFFFFF"/>
                </a:solidFill>
              </a:rPr>
              <a:t>613 т.р. 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79889" name="Text Box 13"/>
          <p:cNvSpPr txBox="1">
            <a:spLocks noChangeArrowheads="1"/>
          </p:cNvSpPr>
          <p:nvPr/>
        </p:nvSpPr>
        <p:spPr bwMode="gray">
          <a:xfrm>
            <a:off x="4992688" y="1557338"/>
            <a:ext cx="418782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dirty="0">
                <a:solidFill>
                  <a:srgbClr val="FFFFFF"/>
                </a:solidFill>
              </a:rPr>
              <a:t>Жилищно- коммунальное</a:t>
            </a:r>
          </a:p>
          <a:p>
            <a:pPr eaLnBrk="1" hangingPunct="1"/>
            <a:r>
              <a:rPr lang="ru-RU" b="1" dirty="0">
                <a:solidFill>
                  <a:srgbClr val="FFFFFF"/>
                </a:solidFill>
              </a:rPr>
              <a:t> хозяйство </a:t>
            </a:r>
          </a:p>
          <a:p>
            <a:pPr eaLnBrk="1" hangingPunct="1"/>
            <a:r>
              <a:rPr lang="ru-RU" sz="2400" b="1" dirty="0">
                <a:solidFill>
                  <a:srgbClr val="FFFFFF"/>
                </a:solidFill>
              </a:rPr>
              <a:t>35 981 т.р.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79890" name="Text Box 13"/>
          <p:cNvSpPr txBox="1">
            <a:spLocks noChangeArrowheads="1"/>
          </p:cNvSpPr>
          <p:nvPr/>
        </p:nvSpPr>
        <p:spPr bwMode="gray">
          <a:xfrm>
            <a:off x="914444" y="2417763"/>
            <a:ext cx="192873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b="1" dirty="0">
                <a:solidFill>
                  <a:srgbClr val="FFFFFF"/>
                </a:solidFill>
              </a:rPr>
              <a:t>Национальная </a:t>
            </a:r>
          </a:p>
          <a:p>
            <a:pPr algn="ctr" eaLnBrk="1" hangingPunct="1"/>
            <a:r>
              <a:rPr lang="ru-RU" b="1" dirty="0">
                <a:solidFill>
                  <a:srgbClr val="FFFFFF"/>
                </a:solidFill>
              </a:rPr>
              <a:t>экономика </a:t>
            </a:r>
          </a:p>
          <a:p>
            <a:pPr algn="ctr" eaLnBrk="1" hangingPunct="1"/>
            <a:r>
              <a:rPr lang="ru-RU" sz="2400" b="1" dirty="0">
                <a:solidFill>
                  <a:srgbClr val="FFFFFF"/>
                </a:solidFill>
              </a:rPr>
              <a:t>528  т.р</a:t>
            </a:r>
            <a:r>
              <a:rPr lang="ru-RU" b="1" dirty="0">
                <a:solidFill>
                  <a:srgbClr val="FFFFFF"/>
                </a:solidFill>
              </a:rPr>
              <a:t>.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79891" name="Text Box 13"/>
          <p:cNvSpPr txBox="1">
            <a:spLocks noChangeArrowheads="1"/>
          </p:cNvSpPr>
          <p:nvPr/>
        </p:nvSpPr>
        <p:spPr bwMode="gray">
          <a:xfrm>
            <a:off x="4122738" y="5370513"/>
            <a:ext cx="15217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dirty="0">
                <a:solidFill>
                  <a:srgbClr val="FFFFFF"/>
                </a:solidFill>
              </a:rPr>
              <a:t>Массовый </a:t>
            </a:r>
          </a:p>
          <a:p>
            <a:pPr eaLnBrk="1" hangingPunct="1"/>
            <a:r>
              <a:rPr lang="ru-RU" b="1" dirty="0">
                <a:solidFill>
                  <a:srgbClr val="FFFFFF"/>
                </a:solidFill>
              </a:rPr>
              <a:t>спорт</a:t>
            </a:r>
          </a:p>
          <a:p>
            <a:pPr eaLnBrk="1" hangingPunct="1"/>
            <a:r>
              <a:rPr lang="ru-RU" sz="2400" b="1" dirty="0">
                <a:solidFill>
                  <a:srgbClr val="FFFFFF"/>
                </a:solidFill>
              </a:rPr>
              <a:t>200,0 т.р.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Объект 2"/>
          <p:cNvSpPr>
            <a:spLocks noGrp="1"/>
          </p:cNvSpPr>
          <p:nvPr>
            <p:ph idx="1"/>
          </p:nvPr>
        </p:nvSpPr>
        <p:spPr>
          <a:xfrm>
            <a:off x="214282" y="1142984"/>
            <a:ext cx="8643998" cy="5357850"/>
          </a:xfrm>
        </p:spPr>
        <p:txBody>
          <a:bodyPr/>
          <a:lstStyle/>
          <a:p>
            <a:pPr marL="0" indent="0">
              <a:buNone/>
            </a:pPr>
            <a:r>
              <a:rPr lang="ru-RU" sz="2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всего  ИЗРАСХОДОВАНО: 1813,0 тыс. руб. из них :</a:t>
            </a:r>
          </a:p>
          <a:p>
            <a:pPr marL="0" indent="0">
              <a:buNone/>
            </a:pPr>
            <a:endParaRPr lang="ru-RU" sz="2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-уличное освещение  -1237,0 тыс. руб.</a:t>
            </a:r>
          </a:p>
          <a:p>
            <a:pPr marL="0" indent="0">
              <a:buNone/>
            </a:pPr>
            <a:r>
              <a:rPr lang="ru-RU" sz="2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ремонт уличного освещения -300,0 тыс. руб.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35874" name="Picture 2" descr="C:\Users\Администрация\Documents\изображения\ФОТО 2016\фото разное\IMG_04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071810"/>
            <a:ext cx="2714644" cy="3357586"/>
          </a:xfrm>
          <a:prstGeom prst="rect">
            <a:avLst/>
          </a:prstGeom>
          <a:noFill/>
        </p:spPr>
      </p:pic>
      <p:pic>
        <p:nvPicPr>
          <p:cNvPr id="278530" name="Picture 2" descr="\\Zem\общая папка\Натали\фото 2017\Новая папка (3)\IMG_20170309_1108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3071810"/>
            <a:ext cx="2643206" cy="3357586"/>
          </a:xfrm>
          <a:prstGeom prst="rect">
            <a:avLst/>
          </a:prstGeom>
          <a:noFill/>
        </p:spPr>
      </p:pic>
      <p:pic>
        <p:nvPicPr>
          <p:cNvPr id="278531" name="Picture 3" descr="\\Zem\общая папка\Натали\фото 2017\Новая папка (3)\IMG_20170506_0952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3071810"/>
            <a:ext cx="2571768" cy="335758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9759</TotalTime>
  <Words>416</Words>
  <Application>Microsoft Office PowerPoint</Application>
  <PresentationFormat>Экран (4:3)</PresentationFormat>
  <Paragraphs>151</Paragraphs>
  <Slides>34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8" baseType="lpstr">
      <vt:lpstr>Тема Office</vt:lpstr>
      <vt:lpstr>7_Тема Office</vt:lpstr>
      <vt:lpstr>16_Тема Office</vt:lpstr>
      <vt:lpstr>20_Тема Office</vt:lpstr>
      <vt:lpstr>23_Тема Office</vt:lpstr>
      <vt:lpstr>25_Тема Office</vt:lpstr>
      <vt:lpstr>27_Тема Office</vt:lpstr>
      <vt:lpstr>31_Тема Office</vt:lpstr>
      <vt:lpstr>35_Тема Office</vt:lpstr>
      <vt:lpstr>40_Тема Office</vt:lpstr>
      <vt:lpstr>37_Тема Office</vt:lpstr>
      <vt:lpstr>42_Тема Office</vt:lpstr>
      <vt:lpstr>1_Тема Office</vt:lpstr>
      <vt:lpstr>Лист</vt:lpstr>
      <vt:lpstr>Презентация PowerPoint</vt:lpstr>
      <vt:lpstr>Структура бюджета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Расходы Тацинского поселения</vt:lpstr>
      <vt:lpstr>Презентация PowerPoint</vt:lpstr>
      <vt:lpstr>Презентация PowerPoint</vt:lpstr>
      <vt:lpstr>Обрезка аварийно-опасных деревьев</vt:lpstr>
      <vt:lpstr> Окраска опор уличного освещения </vt:lpstr>
      <vt:lpstr>Проведено 23 массовых субботника</vt:lpstr>
      <vt:lpstr>«Аллея Героев»</vt:lpstr>
      <vt:lpstr>Презентация PowerPoint</vt:lpstr>
      <vt:lpstr>Положительное заключение по объекту: «Прокладка распределительных газопроводов микрорайона по ул. Новой в ст. Тацинской Ростовской области»</vt:lpstr>
      <vt:lpstr>Обследование детских площадок</vt:lpstr>
      <vt:lpstr>Косметический ремонт памятников стоимость работ 99,0 тыс. руб</vt:lpstr>
      <vt:lpstr>Содержание мест захоронения</vt:lpstr>
      <vt:lpstr>Очистка лесополос вывезено  18,5 тонн мусора</vt:lpstr>
      <vt:lpstr>Акарицидная обработка</vt:lpstr>
      <vt:lpstr>Уничтожение  карантинной растительности</vt:lpstr>
      <vt:lpstr> Административная практика  составлено: - 116 протоколов     </vt:lpstr>
      <vt:lpstr>Создание минерализованных полос </vt:lpstr>
      <vt:lpstr>   Мониторинг пожарной безопасности </vt:lpstr>
      <vt:lpstr>   Работа добровольной народной дружины (ДНД)</vt:lpstr>
      <vt:lpstr>Ремонт и обслуживание камер видеонаблюдения </vt:lpstr>
      <vt:lpstr>Обследование семей из группы риска</vt:lpstr>
      <vt:lpstr>  Обследованы жилищно-бытовые условия   87 граждан</vt:lpstr>
      <vt:lpstr>Презентация PowerPoint</vt:lpstr>
      <vt:lpstr> Рассмотрение обращений граждан</vt:lpstr>
      <vt:lpstr>Приобщение к здоровому образу жизни</vt:lpstr>
      <vt:lpstr>Календарные праздники</vt:lpstr>
      <vt:lpstr>Патриотические мероприятия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Администрация</dc:creator>
  <cp:lastModifiedBy>User</cp:lastModifiedBy>
  <cp:revision>904</cp:revision>
  <dcterms:created xsi:type="dcterms:W3CDTF">2014-07-24T07:11:56Z</dcterms:created>
  <dcterms:modified xsi:type="dcterms:W3CDTF">2020-01-10T12:36:34Z</dcterms:modified>
</cp:coreProperties>
</file>