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  <p:sldMasterId id="2147483864" r:id="rId3"/>
  </p:sldMasterIdLst>
  <p:notesMasterIdLst>
    <p:notesMasterId r:id="rId24"/>
  </p:notesMasterIdLst>
  <p:sldIdLst>
    <p:sldId id="419" r:id="rId4"/>
    <p:sldId id="465" r:id="rId5"/>
    <p:sldId id="418" r:id="rId6"/>
    <p:sldId id="420" r:id="rId7"/>
    <p:sldId id="455" r:id="rId8"/>
    <p:sldId id="464" r:id="rId9"/>
    <p:sldId id="436" r:id="rId10"/>
    <p:sldId id="466" r:id="rId11"/>
    <p:sldId id="426" r:id="rId12"/>
    <p:sldId id="427" r:id="rId13"/>
    <p:sldId id="437" r:id="rId14"/>
    <p:sldId id="430" r:id="rId15"/>
    <p:sldId id="432" r:id="rId16"/>
    <p:sldId id="456" r:id="rId17"/>
    <p:sldId id="458" r:id="rId18"/>
    <p:sldId id="460" r:id="rId19"/>
    <p:sldId id="461" r:id="rId20"/>
    <p:sldId id="462" r:id="rId21"/>
    <p:sldId id="463" r:id="rId22"/>
    <p:sldId id="43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FF00"/>
    <a:srgbClr val="FFFFCC"/>
    <a:srgbClr val="FF33CC"/>
    <a:srgbClr val="CC66FF"/>
    <a:srgbClr val="FF6600"/>
    <a:srgbClr val="F066C9"/>
    <a:srgbClr val="66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99" autoAdjust="0"/>
    <p:restoredTop sz="94698" autoAdjust="0"/>
  </p:normalViewPr>
  <p:slideViewPr>
    <p:cSldViewPr>
      <p:cViewPr>
        <p:scale>
          <a:sx n="60" d="100"/>
          <a:sy n="60" d="100"/>
        </p:scale>
        <p:origin x="-3186" y="-1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15842684146206E-4"/>
          <c:y val="0"/>
          <c:w val="0.90972222222222221"/>
          <c:h val="0.854920859461323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869439050719141E-3"/>
                  <c:y val="-4.728348077613345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14 </a:t>
                    </a:r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668,6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804724848151595E-3"/>
                  <c:y val="-4.597365031775871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14</a:t>
                    </a:r>
                    <a:r>
                      <a:rPr lang="en-US" dirty="0"/>
                      <a:t> </a:t>
                    </a:r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868,6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637410105344571E-3"/>
                  <c:y val="-5.755864282245651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14 </a:t>
                    </a:r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968,6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552621018891765E-2"/>
                  <c:y val="-3.2107344948832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087905585634543E-3"/>
                  <c:y val="-3.3692097130457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6405705251372E-2"/>
                  <c:y val="-1.3408776914655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14300</c:v>
                </c:pt>
                <c:pt idx="1">
                  <c:v>14500</c:v>
                </c:pt>
                <c:pt idx="2">
                  <c:v>14600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5334272"/>
        <c:axId val="145335808"/>
        <c:axId val="0"/>
      </c:bar3DChart>
      <c:catAx>
        <c:axId val="145334272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145335808"/>
        <c:crosses val="autoZero"/>
        <c:auto val="1"/>
        <c:lblAlgn val="ctr"/>
        <c:lblOffset val="100"/>
        <c:noMultiLvlLbl val="0"/>
      </c:catAx>
      <c:valAx>
        <c:axId val="145335808"/>
        <c:scaling>
          <c:orientation val="minMax"/>
          <c:min val="30"/>
        </c:scaling>
        <c:delete val="1"/>
        <c:axPos val="l"/>
        <c:numFmt formatCode="#,##0.0" sourceLinked="1"/>
        <c:majorTickMark val="out"/>
        <c:minorTickMark val="none"/>
        <c:tickLblPos val="none"/>
        <c:crossAx val="145334272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238316033006791E-3"/>
          <c:y val="0"/>
          <c:w val="0.9905761683966977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7"/>
            <c:bubble3D val="0"/>
            <c:explosion val="50"/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ru-RU" dirty="0"/>
                      <a:t>Земельный </a:t>
                    </a:r>
                    <a:r>
                      <a:rPr lang="ru-RU" dirty="0" smtClean="0"/>
                      <a:t>налог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31%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 физических лиц</c:v>
                </c:pt>
                <c:pt idx="1">
                  <c:v>Единый с-х налог</c:v>
                </c:pt>
                <c:pt idx="2">
                  <c:v>налог на имущество ф.л.</c:v>
                </c:pt>
                <c:pt idx="3">
                  <c:v>Земельный налог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42.948884010744038</c:v>
                </c:pt>
                <c:pt idx="1">
                  <c:v>10.225924764462865</c:v>
                </c:pt>
                <c:pt idx="2">
                  <c:v>17.043207940771442</c:v>
                </c:pt>
                <c:pt idx="3">
                  <c:v>27.269132705234313</c:v>
                </c:pt>
                <c:pt idx="4">
                  <c:v>2.5128505787873419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9470.2000000000007</c:v>
                </c:pt>
                <c:pt idx="1">
                  <c:v>9730.5</c:v>
                </c:pt>
                <c:pt idx="2">
                  <c:v>10512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480.5</c:v>
                </c:pt>
                <c:pt idx="1">
                  <c:v>485.2</c:v>
                </c:pt>
                <c:pt idx="2">
                  <c:v>503.1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94.2</c:v>
                </c:pt>
                <c:pt idx="1">
                  <c:v>94.2</c:v>
                </c:pt>
                <c:pt idx="2">
                  <c:v>94.3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5291096833865795E-2"/>
                  <c:y val="-2.33231911120644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906368167629772E-2"/>
                  <c:y val="-2.41545893719805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804864089888426E-3"/>
                  <c:y val="-7.2465670052113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7069.9</c:v>
                </c:pt>
                <c:pt idx="1">
                  <c:v>30871</c:v>
                </c:pt>
                <c:pt idx="2">
                  <c:v>23229.5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30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435.2</c:v>
                </c:pt>
                <c:pt idx="1">
                  <c:v>435.2</c:v>
                </c:pt>
                <c:pt idx="2">
                  <c:v>435.2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32432044587638409"/>
                  <c:y val="9.16307575225555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1794227019039443E-2"/>
                  <c:y val="2.0990872000857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709121117531865E-2"/>
                  <c:y val="9.6618357487922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1893056987153101E-2"/>
                  <c:y val="7.24618661797709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Лист1!$J$2:$J$4</c:f>
              <c:numCache>
                <c:formatCode>0.0</c:formatCode>
                <c:ptCount val="3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261829083128071"/>
                  <c:y val="2.0990872000857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7467697807741329E-2"/>
                  <c:y val="2.332319111206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Лист1!$K$2:$K$4</c:f>
              <c:numCache>
                <c:formatCode>0.0</c:formatCode>
                <c:ptCount val="3"/>
                <c:pt idx="0">
                  <c:v>18230.000000000004</c:v>
                </c:pt>
                <c:pt idx="1">
                  <c:v>42296.1</c:v>
                </c:pt>
                <c:pt idx="2">
                  <c:v>35454.1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63394560"/>
        <c:axId val="63364096"/>
      </c:barChart>
      <c:catAx>
        <c:axId val="6339456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63364096"/>
        <c:crosses val="autoZero"/>
        <c:auto val="1"/>
        <c:lblAlgn val="ctr"/>
        <c:lblOffset val="100"/>
        <c:noMultiLvlLbl val="0"/>
      </c:catAx>
      <c:valAx>
        <c:axId val="63364096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crossAx val="633945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6284276825056365E-4"/>
          <c:y val="0.41590341968123551"/>
          <c:w val="0.74304243972891904"/>
          <c:h val="0.584096632204662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explosion val="30"/>
          </c:dPt>
          <c:dPt>
            <c:idx val="6"/>
            <c:bubble3D val="0"/>
            <c:spPr>
              <a:solidFill>
                <a:srgbClr val="CC66FF"/>
              </a:solidFill>
            </c:spPr>
          </c:dPt>
          <c:dPt>
            <c:idx val="7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4.6542966851365235E-3"/>
                  <c:y val="-6.9046306057244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063065033537475E-2"/>
                  <c:y val="8.7295924748596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03786332264023E-2"/>
                  <c:y val="-8.2815243574604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0667347137163407E-2"/>
                  <c:y val="-6.15961685587264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2263293477204239E-2"/>
                  <c:y val="1.8708406560440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0361341985029646"/>
                  <c:y val="4.2732760707098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472125012151256E-2"/>
                  <c:y val="-6.0352347058278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6496913580246915E-2"/>
                  <c:y val="-0.102282085559325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51.948436642896326</c:v>
                </c:pt>
                <c:pt idx="1">
                  <c:v>2.6357652221612722</c:v>
                </c:pt>
                <c:pt idx="2">
                  <c:v>0.516730663741086</c:v>
                </c:pt>
                <c:pt idx="3">
                  <c:v>0.27427317608337898</c:v>
                </c:pt>
                <c:pt idx="4">
                  <c:v>38.781678551837622</c:v>
                </c:pt>
                <c:pt idx="5">
                  <c:v>0.1645639056500274</c:v>
                </c:pt>
                <c:pt idx="6">
                  <c:v>1.6456390565002741</c:v>
                </c:pt>
                <c:pt idx="7">
                  <c:v>2.3872737246297309</c:v>
                </c:pt>
                <c:pt idx="8">
                  <c:v>1.6456390565002741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6018518518518523"/>
          <c:y val="2.2704350088403474E-2"/>
          <c:w val="0.43055555555555558"/>
          <c:h val="0.97729568922248766"/>
        </c:manualLayout>
      </c:layout>
      <c:overlay val="0"/>
      <c:txPr>
        <a:bodyPr/>
        <a:lstStyle/>
        <a:p>
          <a:pPr>
            <a:defRPr kern="600" spc="-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0.06716</cdr:x>
      <cdr:y>0.38009</cdr:y>
    </cdr:from>
    <cdr:to>
      <cdr:x>0.10062</cdr:x>
      <cdr:y>0.46777</cdr:y>
    </cdr:to>
    <cdr:grpSp>
      <cdr:nvGrpSpPr>
        <cdr:cNvPr id="4" name="Группа 3"/>
        <cdr:cNvGrpSpPr/>
      </cdr:nvGrpSpPr>
      <cdr:grpSpPr>
        <a:xfrm xmlns:a="http://schemas.openxmlformats.org/drawingml/2006/main">
          <a:off x="531966" y="1080132"/>
          <a:ext cx="265033" cy="249167"/>
          <a:chOff x="504056" y="1224136"/>
          <a:chExt cx="322945" cy="288032"/>
        </a:xfrm>
      </cdr:grpSpPr>
      <cdr:pic>
        <cdr:nvPicPr>
          <cdr:cNvPr id="2" name="chart"/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1"/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504056" y="1224136"/>
            <a:ext cx="322945" cy="288032"/>
          </a:xfrm>
          <a:prstGeom xmlns:a="http://schemas.openxmlformats.org/drawingml/2006/main" prst="rect">
            <a:avLst/>
          </a:prstGeom>
          <a:ln xmlns:a="http://schemas.openxmlformats.org/drawingml/2006/main">
            <a:noFill/>
          </a:ln>
          <a:effectLst xmlns:a="http://schemas.openxmlformats.org/drawingml/2006/main">
            <a:outerShdw blurRad="44450" dist="27940" dir="5400000" algn="ctr">
              <a:srgbClr val="000000">
                <a:alpha val="32000"/>
              </a:srgbClr>
            </a:outerShdw>
          </a:effectLst>
          <a:scene3d xmlns:a="http://schemas.openxmlformats.org/drawingml/2006/main"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xmlns:a="http://schemas.openxmlformats.org/drawingml/2006/main">
            <a:bevelT w="190500" h="38100"/>
          </a:sp3d>
        </cdr:spPr>
      </cdr:pic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EEF76-6DCF-43A4-A603-C58AA6B2B1F5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FBC9A-372E-4A77-B979-F1E8B37EDC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16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9623BF-813F-4F3A-92D5-1135B149CA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CA6D0-8FA4-460B-A1CF-5EAA29CDAA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84E18C-7F10-4A21-966E-D533285D64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EA564-BB26-4779-9CBA-5266EFA986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3786C-00B9-49C9-89A6-4ED9369DB1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8D3BE-B5B3-43F9-B118-2A01BEE368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241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54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344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044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531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626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416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01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A8DF6-BD5D-447E-AFF7-C774360E0B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A512B-B5A4-43D5-B8FD-1938AA4381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73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174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C9C3-DD40-498E-974B-2B7542099373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062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9623BF-813F-4F3A-92D5-1135B149CA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CA6D0-8FA4-460B-A1CF-5EAA29CDAA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4288084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A8DF6-BD5D-447E-AFF7-C774360E0B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A512B-B5A4-43D5-B8FD-1938AA4381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6035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9A7E9-EAFB-494C-AE6D-40A6378620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41C4C7F2-B47B-4CDF-9B93-50FE85A80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33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20D5B-5D69-48DD-96C2-4162F5A6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607FD-F315-4CEB-9A67-F2713AEA34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99938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1CBE1-7B15-45E5-AE30-E6FD23CC9F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A9D18-9E60-40ED-9A72-AF334BB48B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0785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889D6-71E6-4DFA-B670-7B93A02C09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8069B-0A54-4A25-9748-0EA1AD603C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34688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211526-7D2B-488F-9A96-4EC930146A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F5D76-AE4F-4E19-9E8E-A03503C314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6593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9A7E9-EAFB-494C-AE6D-40A6378620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41C4C7F2-B47B-4CDF-9B93-50FE85A80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1115BD-1AC3-4B42-8EDC-301FED29F1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DC576-2241-436E-A1AA-6913B4CF0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6567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CA259-DBD4-483D-9D25-2A32ADCEDC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D5EB8-7C13-4B35-9ECD-B481E8BACB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4243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84E18C-7F10-4A21-966E-D533285D64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EA564-BB26-4779-9CBA-5266EFA986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2954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3786C-00B9-49C9-89A6-4ED9369DB1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8D3BE-B5B3-43F9-B118-2A01BEE368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811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20D5B-5D69-48DD-96C2-4162F5A6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607FD-F315-4CEB-9A67-F2713AEA34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1CBE1-7B15-45E5-AE30-E6FD23CC9F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A9D18-9E60-40ED-9A72-AF334BB48B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889D6-71E6-4DFA-B670-7B93A02C09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8069B-0A54-4A25-9748-0EA1AD603C6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211526-7D2B-488F-9A96-4EC930146A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F5D76-AE4F-4E19-9E8E-A03503C314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1115BD-1AC3-4B42-8EDC-301FED29F1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DC576-2241-436E-A1AA-6913B4CF0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CA259-DBD4-483D-9D25-2A32ADCEDC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D5EB8-7C13-4B35-9ECD-B481E8BACB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8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9B2720E-2F3E-4DB0-9343-B1AA6A3D5A29}" type="datetimeFigureOut">
              <a:rPr lang="ru-RU" smtClean="0"/>
              <a:pPr>
                <a:defRPr/>
              </a:pPr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4F575DB-7381-4935-918D-D13F1845B3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strips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8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5C9C3-DD40-498E-974B-2B7542099373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83977-C8B8-4C00-A28C-C980A9672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30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8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9B2720E-2F3E-4DB0-9343-B1AA6A3D5A29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18.01.2021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4F575DB-7381-4935-918D-D13F1845B361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89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strips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9.pn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9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91264" cy="3456384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smtClean="0"/>
              <a:t>ПРОЕКТ </a:t>
            </a:r>
            <a:r>
              <a:rPr lang="ru-RU" dirty="0" smtClean="0">
                <a:solidFill>
                  <a:srgbClr val="0070C0"/>
                </a:solidFill>
              </a:rPr>
              <a:t>Бюджета </a:t>
            </a:r>
            <a:r>
              <a:rPr lang="ru-RU" dirty="0">
                <a:solidFill>
                  <a:srgbClr val="0070C0"/>
                </a:solidFill>
              </a:rPr>
              <a:t>Тацинского сельского поселения на </a:t>
            </a:r>
            <a:r>
              <a:rPr lang="ru-RU" dirty="0" smtClean="0">
                <a:solidFill>
                  <a:srgbClr val="0070C0"/>
                </a:solidFill>
              </a:rPr>
              <a:t>2021 </a:t>
            </a:r>
            <a:r>
              <a:rPr lang="ru-RU" dirty="0">
                <a:solidFill>
                  <a:srgbClr val="0070C0"/>
                </a:solidFill>
              </a:rPr>
              <a:t>год и плановый период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2022 </a:t>
            </a:r>
            <a:r>
              <a:rPr lang="ru-RU" dirty="0">
                <a:solidFill>
                  <a:srgbClr val="0070C0"/>
                </a:solidFill>
              </a:rPr>
              <a:t>и </a:t>
            </a:r>
            <a:r>
              <a:rPr lang="ru-RU" dirty="0" smtClean="0">
                <a:solidFill>
                  <a:srgbClr val="0070C0"/>
                </a:solidFill>
              </a:rPr>
              <a:t>202 </a:t>
            </a:r>
            <a:r>
              <a:rPr lang="ru-RU" dirty="0">
                <a:solidFill>
                  <a:srgbClr val="0070C0"/>
                </a:solidFill>
              </a:rPr>
              <a:t>годы</a:t>
            </a:r>
          </a:p>
        </p:txBody>
      </p:sp>
      <p:pic>
        <p:nvPicPr>
          <p:cNvPr id="1026" name="Picture 2" descr="C:\Users\User\Desktop\Документы\НПА\ФЛАГИ ГЕРБЫ\ГЕРБ ТСП прзрач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841" y="121158"/>
            <a:ext cx="837837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45384" y="121158"/>
            <a:ext cx="2298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Тацинское сельское поселение 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Тацинский район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Ростовская область</a:t>
            </a:r>
            <a:endParaRPr lang="ru-RU" sz="1600" b="1" dirty="0">
              <a:solidFill>
                <a:srgbClr val="0041B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05876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6271384" cy="1301006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Налоговые льготы Тацинского сельского поселения </a:t>
            </a:r>
            <a:r>
              <a:rPr lang="ru-RU" sz="2800" dirty="0" smtClean="0">
                <a:solidFill>
                  <a:srgbClr val="0070C0"/>
                </a:solidFill>
              </a:rPr>
              <a:t>(налог на имущество физических лиц)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208823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sz="2600" dirty="0">
                <a:solidFill>
                  <a:schemeClr val="bg1"/>
                </a:solidFill>
              </a:rPr>
              <a:t>Установить налоговые ставки по налогу на имущество физических лиц исходя из кадастровой стоимости объекта налогообложения в следующих размерах:  </a:t>
            </a:r>
            <a:r>
              <a:rPr lang="ru-RU" sz="2600" dirty="0" smtClean="0">
                <a:solidFill>
                  <a:schemeClr val="bg1"/>
                </a:solidFill>
              </a:rPr>
              <a:t>(за 2020 год)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482762"/>
              </p:ext>
            </p:extLst>
          </p:nvPr>
        </p:nvGraphicFramePr>
        <p:xfrm>
          <a:off x="251520" y="3356994"/>
          <a:ext cx="8568952" cy="1282686"/>
        </p:xfrm>
        <a:graphic>
          <a:graphicData uri="http://schemas.openxmlformats.org/drawingml/2006/table">
            <a:tbl>
              <a:tblPr firstRow="1" firstCol="1" bandRow="1"/>
              <a:tblGrid>
                <a:gridCol w="6188986"/>
                <a:gridCol w="2379966"/>
              </a:tblGrid>
              <a:tr h="432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Кадастровая стоимость объектов налогообложения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Ставка налога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900 000 рублей (включительно)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 процента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Свыше 900 000 рублей до 1 300 000 рублей (включительно)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 процента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Свыше 1 300 000 рублей 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 процента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4725144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Освободить от уплаты налога на имущество граждан Российской Федерации, проживающих на территории Тацинского сельского поселения, имеющих в составе семьи детей-инвалидов, совместно проживающих с ними.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Налоговые льготы </a:t>
            </a:r>
            <a:r>
              <a:rPr lang="ru-RU" dirty="0">
                <a:solidFill>
                  <a:schemeClr val="bg1"/>
                </a:solidFill>
              </a:rPr>
              <a:t>предоставляется с учетом положений </a:t>
            </a:r>
            <a:r>
              <a:rPr lang="ru-RU" dirty="0" smtClean="0">
                <a:solidFill>
                  <a:schemeClr val="bg1"/>
                </a:solidFill>
              </a:rPr>
              <a:t> статьи </a:t>
            </a:r>
            <a:r>
              <a:rPr lang="ru-RU" dirty="0">
                <a:solidFill>
                  <a:schemeClr val="bg1"/>
                </a:solidFill>
              </a:rPr>
              <a:t>407 Налогового кодекса Российской Федерации.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72" y="3877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38777"/>
            <a:ext cx="22987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707744"/>
      </p:ext>
    </p:extLst>
  </p:cSld>
  <p:clrMapOvr>
    <a:masterClrMapping/>
  </p:clrMapOvr>
  <p:transition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70C0"/>
                </a:solidFill>
              </a:rPr>
              <a:t>СТРУКТУРА НАЛОГОВЫХ И НЕНАЛОГОВЫХ ДОХОДОВ </a:t>
            </a:r>
            <a:br>
              <a:rPr lang="ru-RU" sz="2700" dirty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>БЮДЖЕТА </a:t>
            </a:r>
            <a:r>
              <a:rPr lang="ru-RU" sz="2700" dirty="0">
                <a:solidFill>
                  <a:srgbClr val="0070C0"/>
                </a:solidFill>
              </a:rPr>
              <a:t>В </a:t>
            </a:r>
            <a:r>
              <a:rPr lang="ru-RU" sz="2700" dirty="0" smtClean="0">
                <a:solidFill>
                  <a:srgbClr val="0070C0"/>
                </a:solidFill>
              </a:rPr>
              <a:t>2021 </a:t>
            </a:r>
            <a:r>
              <a:rPr lang="ru-RU" sz="2700" dirty="0">
                <a:solidFill>
                  <a:srgbClr val="0070C0"/>
                </a:solidFill>
              </a:rPr>
              <a:t>ГОДУ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631274"/>
              </p:ext>
            </p:extLst>
          </p:nvPr>
        </p:nvGraphicFramePr>
        <p:xfrm>
          <a:off x="395536" y="1268761"/>
          <a:ext cx="829126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247" y="0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3840"/>
            <a:ext cx="22987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09053"/>
      </p:ext>
    </p:extLst>
  </p:cSld>
  <p:clrMapOvr>
    <a:masterClrMapping/>
  </p:clrMapOvr>
  <p:transition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Структура расходов по разделам бюджетной классификации (</a:t>
            </a:r>
            <a:r>
              <a:rPr lang="ru-RU" sz="3200" dirty="0" err="1" smtClean="0">
                <a:solidFill>
                  <a:srgbClr val="0070C0"/>
                </a:solidFill>
              </a:rPr>
              <a:t>тыс.руб</a:t>
            </a:r>
            <a:r>
              <a:rPr lang="ru-RU" sz="3200" dirty="0" smtClean="0">
                <a:solidFill>
                  <a:srgbClr val="0070C0"/>
                </a:solidFill>
              </a:rPr>
              <a:t>.)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909056"/>
              </p:ext>
            </p:extLst>
          </p:nvPr>
        </p:nvGraphicFramePr>
        <p:xfrm>
          <a:off x="107504" y="1412776"/>
          <a:ext cx="8856984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72" y="3877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38777"/>
            <a:ext cx="22987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850"/>
      </p:ext>
    </p:extLst>
  </p:cSld>
  <p:clrMapOvr>
    <a:masterClrMapping/>
  </p:clrMapOvr>
  <p:transition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96672" cy="1143000"/>
          </a:xfrm>
        </p:spPr>
        <p:txBody>
          <a:bodyPr>
            <a:normAutofit fontScale="90000"/>
          </a:bodyPr>
          <a:lstStyle/>
          <a:p>
            <a:r>
              <a:rPr lang="ru-RU" sz="2900" dirty="0">
                <a:solidFill>
                  <a:srgbClr val="0070C0"/>
                </a:solidFill>
              </a:rPr>
              <a:t>Структура расходов по разделам бюджетной классификации </a:t>
            </a:r>
            <a:r>
              <a:rPr lang="ru-RU" sz="2900" dirty="0" smtClean="0">
                <a:solidFill>
                  <a:srgbClr val="0070C0"/>
                </a:solidFill>
              </a:rPr>
              <a:t>2021 </a:t>
            </a:r>
            <a:r>
              <a:rPr lang="ru-RU" sz="2900" dirty="0">
                <a:solidFill>
                  <a:srgbClr val="0070C0"/>
                </a:solidFill>
              </a:rPr>
              <a:t>год (%)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172416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72" y="3877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38777"/>
            <a:ext cx="22987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813382"/>
      </p:ext>
    </p:extLst>
  </p:cSld>
  <p:clrMapOvr>
    <a:masterClrMapping/>
  </p:clrMapOvr>
  <p:transition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756" y="62336"/>
            <a:ext cx="5424748" cy="192650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Доля </a:t>
            </a:r>
            <a:r>
              <a:rPr lang="ru-RU" sz="2400" dirty="0" smtClean="0">
                <a:solidFill>
                  <a:srgbClr val="0070C0"/>
                </a:solidFill>
              </a:rPr>
              <a:t>муниципальных </a:t>
            </a:r>
            <a:r>
              <a:rPr lang="ru-RU" sz="2400" dirty="0">
                <a:solidFill>
                  <a:srgbClr val="0070C0"/>
                </a:solidFill>
              </a:rPr>
              <a:t>программ в общем объеме расходов, запланированных на  реализацию </a:t>
            </a:r>
            <a:r>
              <a:rPr lang="ru-RU" sz="2400" dirty="0" smtClean="0">
                <a:solidFill>
                  <a:srgbClr val="0070C0"/>
                </a:solidFill>
              </a:rPr>
              <a:t>муниципальных </a:t>
            </a:r>
            <a:r>
              <a:rPr lang="ru-RU" sz="2400" dirty="0">
                <a:solidFill>
                  <a:srgbClr val="0070C0"/>
                </a:solidFill>
              </a:rPr>
              <a:t>программ </a:t>
            </a:r>
            <a:r>
              <a:rPr lang="ru-RU" sz="2400" dirty="0" smtClean="0">
                <a:solidFill>
                  <a:srgbClr val="0070C0"/>
                </a:solidFill>
              </a:rPr>
              <a:t>Тацинского поселения </a:t>
            </a:r>
            <a:r>
              <a:rPr lang="ru-RU" sz="2400" dirty="0">
                <a:solidFill>
                  <a:srgbClr val="0070C0"/>
                </a:solidFill>
              </a:rPr>
              <a:t>в </a:t>
            </a:r>
            <a:r>
              <a:rPr lang="ru-RU" sz="2400" dirty="0" smtClean="0">
                <a:solidFill>
                  <a:srgbClr val="0070C0"/>
                </a:solidFill>
              </a:rPr>
              <a:t>2021 </a:t>
            </a:r>
            <a:r>
              <a:rPr lang="ru-RU" sz="2400" dirty="0">
                <a:solidFill>
                  <a:srgbClr val="0070C0"/>
                </a:solidFill>
              </a:rPr>
              <a:t>году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347864" y="3457600"/>
            <a:ext cx="1445332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Развитие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культуры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1,6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%</a:t>
            </a: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395536" y="3337113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</a:p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22,2 %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6346102" y="1988840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85000"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Обеспечение качественными жилищно-коммунальными услугами населения Тацинского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поселения 13,2 %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3347864" y="2014871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77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ситуаций, обеспечение пожарной безопасности и безопасности на водных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объектах 1,2 %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395536" y="1988840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925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противодействие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преступности- 0,3 %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3563888" y="5013176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92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Формирование современной городской среды на территории</a:t>
            </a:r>
          </a:p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Тацинского сельского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поселения  1,9 %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5220072" y="3387215"/>
            <a:ext cx="2159429" cy="1289585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92500"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 0,5 %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3"/>
          <p:cNvSpPr txBox="1">
            <a:spLocks/>
          </p:cNvSpPr>
          <p:nvPr/>
        </p:nvSpPr>
        <p:spPr>
          <a:xfrm>
            <a:off x="7575411" y="3496072"/>
            <a:ext cx="1267372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92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</a:p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1,6 %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6397420" y="5004657"/>
            <a:ext cx="2458616" cy="1180728"/>
          </a:xfrm>
          <a:prstGeom prst="rec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vert="horz" anchor="ctr">
            <a:normAutofit fontScale="92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Развитие субъектов малого и среднего предпринимательства Тацинского сельского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поселения 0,1 %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384" y="62336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38777"/>
            <a:ext cx="22987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56" y="4889958"/>
            <a:ext cx="235267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889665"/>
      </p:ext>
    </p:extLst>
  </p:cSld>
  <p:clrMapOvr>
    <a:masterClrMapping/>
  </p:clrMapOvr>
  <p:transition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96672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70C0"/>
                </a:solidFill>
              </a:rPr>
              <a:t>Непрограмные</a:t>
            </a:r>
            <a:r>
              <a:rPr lang="ru-RU" dirty="0" smtClean="0">
                <a:solidFill>
                  <a:srgbClr val="0070C0"/>
                </a:solidFill>
              </a:rPr>
              <a:t> расходы Тацинского </a:t>
            </a:r>
            <a:r>
              <a:rPr lang="ru-RU" dirty="0">
                <a:solidFill>
                  <a:srgbClr val="0070C0"/>
                </a:solidFill>
              </a:rPr>
              <a:t>сельского </a:t>
            </a:r>
            <a:r>
              <a:rPr lang="ru-RU" dirty="0" smtClean="0">
                <a:solidFill>
                  <a:srgbClr val="0070C0"/>
                </a:solidFill>
              </a:rPr>
              <a:t>поселения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04864"/>
            <a:ext cx="4788024" cy="331236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Кадастровые работы по оформлению в собственность земельных участков</a:t>
            </a:r>
            <a:b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сумма 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затрат</a:t>
            </a:r>
            <a:endParaRPr lang="ru-RU" dirty="0"/>
          </a:p>
        </p:txBody>
      </p:sp>
      <p:pic>
        <p:nvPicPr>
          <p:cNvPr id="4" name="Рисунок 3" descr="9df167e3f346756e948b7b45907331c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780928"/>
            <a:ext cx="3683768" cy="254231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72" y="3877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22987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291128"/>
      </p:ext>
    </p:extLst>
  </p:cSld>
  <p:clrMapOvr>
    <a:masterClrMapping/>
  </p:clrMapOvr>
  <p:transition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96672" cy="193022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Иные межбюджетные трансферты бюджетам муниципальных районов</a:t>
            </a:r>
          </a:p>
        </p:txBody>
      </p:sp>
      <p:pic>
        <p:nvPicPr>
          <p:cNvPr id="11266" name="Picture 2" descr="https://bankitb.ru/wp-content/uploads/2017/04/1459164443-922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3717033"/>
            <a:ext cx="336083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3872" y="53749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 на осуществление внутреннего муниципального финансового контроля</a:t>
            </a:r>
          </a:p>
        </p:txBody>
      </p:sp>
      <p:pic>
        <p:nvPicPr>
          <p:cNvPr id="11268" name="Picture 4" descr="http://normanlaw.ru/wp-content/uploads/2016/08/Prishla-nalogovaya-proverka-300x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36" y="322937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98107" y="2522514"/>
            <a:ext cx="3936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на осуществление внешнего муниципального финансового контроля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72" y="3877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497" y="38777"/>
            <a:ext cx="22987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139089"/>
      </p:ext>
    </p:extLst>
  </p:cSld>
  <p:clrMapOvr>
    <a:masterClrMapping/>
  </p:clrMapOvr>
  <p:transition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51125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Выплата </a:t>
            </a:r>
            <a:r>
              <a:rPr lang="ru-RU" sz="3600" dirty="0">
                <a:solidFill>
                  <a:srgbClr val="0070C0"/>
                </a:solidFill>
              </a:rPr>
              <a:t>государственной пенсии за выслугу лет муниципальным служащим</a:t>
            </a:r>
            <a:br>
              <a:rPr lang="ru-RU" sz="3600" dirty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2290" name="Picture 2" descr="https://kadrovyhdel.ru/wp-content/uploads/2017/08/07.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6336432" cy="356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72" y="3877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188640"/>
            <a:ext cx="22987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05886"/>
      </p:ext>
    </p:extLst>
  </p:cSld>
  <p:clrMapOvr>
    <a:masterClrMapping/>
  </p:clrMapOvr>
  <p:transition>
    <p:strip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200223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Расходы на осуществление первичного воинского учета на территориях, где отсутствуют военные комиссариаты</a:t>
            </a:r>
          </a:p>
        </p:txBody>
      </p:sp>
      <p:pic>
        <p:nvPicPr>
          <p:cNvPr id="4" name="Picture 2" descr="\\Zem\общая папка\Натали\фото 2017\ВУСЫ\IMG_3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529560"/>
            <a:ext cx="2592288" cy="1656184"/>
          </a:xfrm>
          <a:prstGeom prst="rect">
            <a:avLst/>
          </a:prstGeom>
          <a:noFill/>
        </p:spPr>
      </p:pic>
      <p:pic>
        <p:nvPicPr>
          <p:cNvPr id="2050" name="Picture 2" descr="http://900igr.net/up/datas/69000/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2636912"/>
            <a:ext cx="5652120" cy="381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553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7119"/>
            <a:ext cx="22987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314485"/>
      </p:ext>
    </p:extLst>
  </p:cSld>
  <p:clrMapOvr>
    <a:masterClrMapping/>
  </p:clrMapOvr>
  <p:transition>
    <p:strip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96672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Обеспечение деятельности Администрации Тацинского сельского поселения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4365104"/>
            <a:ext cx="56166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Администрация\Desktop\ФОТО 2016\Новая папка\IMG_9277.JPG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6" y="2035959"/>
            <a:ext cx="4357718" cy="27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User\AppData\Local\Microsoft\Windows\Temporary Internet Files\Content.Outlook\VL1IOQNM\20191224_1014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7793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72" y="3877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391" y="188640"/>
            <a:ext cx="230505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215125"/>
      </p:ext>
    </p:extLst>
  </p:cSld>
  <p:clrMapOvr>
    <a:masterClrMapping/>
  </p:clrMapOvr>
  <p:transition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Документы\НПА\ФЛАГИ ГЕРБЫ\ГЕРБ ТСП прзрач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9558"/>
            <a:ext cx="837837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45384" y="121158"/>
            <a:ext cx="2298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Тацинское сельское поселение 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Тацинский район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Ростовская область</a:t>
            </a:r>
            <a:endParaRPr lang="ru-RU" sz="1600" b="1" dirty="0">
              <a:solidFill>
                <a:srgbClr val="0041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2" y="1628800"/>
            <a:ext cx="9144000" cy="522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179512" y="116647"/>
            <a:ext cx="5472607" cy="1368137"/>
          </a:xfrm>
          <a:prstGeom prst="snip2DiagRect">
            <a:avLst/>
          </a:prstGeom>
          <a:solidFill>
            <a:srgbClr val="C00000"/>
          </a:solidFill>
          <a:ln w="25400" cap="flat" cmpd="sng" algn="ctr">
            <a:solidFill>
              <a:srgbClr val="97000B"/>
            </a:solidFill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 prst="angle"/>
          </a:sp3d>
        </p:spPr>
        <p:txBody>
          <a:bodyPr rtlCol="0" anchor="ctr"/>
          <a:lstStyle/>
          <a:p>
            <a:pPr lvl="0" algn="ctr"/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Основа формирования местного</a:t>
            </a:r>
          </a:p>
          <a:p>
            <a:pPr lvl="0" algn="ctr"/>
            <a:r>
              <a:rPr lang="ru-RU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бюджета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на 2021-2023 годы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15815" y="2763659"/>
            <a:ext cx="3960440" cy="1025381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прогноз  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социально-экономического      развития Тацинского   сельского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поселения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4134" y="4005064"/>
            <a:ext cx="3960440" cy="1080120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Муниципальные программы Тацинского сельского поселения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61535" y="1628800"/>
            <a:ext cx="3960440" cy="1008112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Реализация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федеральных и региональных 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проектов в соответствии с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Указом Президента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63888" y="5301208"/>
            <a:ext cx="4608512" cy="1008112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основные направления </a:t>
            </a:r>
            <a:r>
              <a:rPr lang="ru-RU" sz="1600" b="1" dirty="0">
                <a:solidFill>
                  <a:sysClr val="windowText" lastClr="000000"/>
                </a:solidFill>
                <a:latin typeface="Calibri"/>
              </a:rPr>
              <a:t>бюджетной и налоговой политики Тацинского сельского поселения на </a:t>
            </a:r>
            <a:r>
              <a:rPr lang="ru-RU" sz="1600" b="1" dirty="0" smtClean="0">
                <a:solidFill>
                  <a:sysClr val="windowText" lastClr="000000"/>
                </a:solidFill>
                <a:latin typeface="Calibri"/>
              </a:rPr>
              <a:t>2021-2023 годы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174004"/>
      </p:ext>
    </p:extLst>
  </p:cSld>
  <p:clrMapOvr>
    <a:masterClrMapping/>
  </p:clrMapOvr>
  <p:transition>
    <p:strip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esktop\Документы\2016\135 лет\грамоты\Фото для Зубрилиной Т. В\IMG_3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7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29"/>
          <p:cNvGrpSpPr>
            <a:grpSpLocks/>
          </p:cNvGrpSpPr>
          <p:nvPr/>
        </p:nvGrpSpPr>
        <p:grpSpPr bwMode="auto">
          <a:xfrm rot="10800000">
            <a:off x="179732" y="4725144"/>
            <a:ext cx="8964531" cy="2016224"/>
            <a:chOff x="-4246" y="2916"/>
            <a:chExt cx="14260" cy="854"/>
          </a:xfrm>
        </p:grpSpPr>
        <p:sp>
          <p:nvSpPr>
            <p:cNvPr id="7" name="AutoShape 16"/>
            <p:cNvSpPr>
              <a:spLocks noChangeArrowheads="1"/>
            </p:cNvSpPr>
            <p:nvPr/>
          </p:nvSpPr>
          <p:spPr bwMode="gray">
            <a:xfrm rot="16200000">
              <a:off x="2457" y="-3787"/>
              <a:ext cx="854" cy="14260"/>
            </a:xfrm>
            <a:prstGeom prst="upArrow">
              <a:avLst>
                <a:gd name="adj1" fmla="val 63898"/>
                <a:gd name="adj2" fmla="val 85770"/>
              </a:avLst>
            </a:prstGeom>
            <a:gradFill rotWithShape="1">
              <a:gsLst>
                <a:gs pos="0">
                  <a:srgbClr val="D6C334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>
              <a:outerShdw dist="155023" dir="2099521" sy="50000" kx="2453608" algn="bl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 Box 18"/>
            <p:cNvSpPr txBox="1">
              <a:spLocks noChangeArrowheads="1"/>
            </p:cNvSpPr>
            <p:nvPr/>
          </p:nvSpPr>
          <p:spPr bwMode="gray">
            <a:xfrm rot="10800000">
              <a:off x="-3960" y="3089"/>
              <a:ext cx="13974" cy="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Предложенное  решение о бюджете на 2021 год и плановый период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2022 и 2023 годов создаст дополнительные условия для выполнения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 поставленных Президентом</a:t>
              </a:r>
              <a:r>
                <a:rPr kumimoji="0" lang="ru-RU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 России, Губернатором  области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</a:rPr>
                <a:t>приоритетных задач.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endParaRPr>
            </a:p>
          </p:txBody>
        </p:sp>
        <p:sp>
          <p:nvSpPr>
            <p:cNvPr id="9" name="Line 28"/>
            <p:cNvSpPr>
              <a:spLocks noChangeShapeType="1"/>
            </p:cNvSpPr>
            <p:nvPr/>
          </p:nvSpPr>
          <p:spPr bwMode="gray">
            <a:xfrm>
              <a:off x="4656" y="3264"/>
              <a:ext cx="1104" cy="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72" y="3877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348" y="33461"/>
            <a:ext cx="230505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445981"/>
      </p:ext>
    </p:extLst>
  </p:cSld>
  <p:clrMapOvr>
    <a:masterClrMapping/>
  </p:clrMapOvr>
  <p:transition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709665" y="404664"/>
            <a:ext cx="4735101" cy="1995129"/>
            <a:chOff x="4900114" y="-52459"/>
            <a:chExt cx="4028877" cy="199512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4900114" y="-52459"/>
              <a:ext cx="4028877" cy="1995129"/>
            </a:xfrm>
            <a:prstGeom prst="roundRect">
              <a:avLst>
                <a:gd name="adj" fmla="val 10000"/>
              </a:avLst>
            </a:prstGeom>
            <a:solidFill>
              <a:srgbClr val="37C991"/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contourW="19050" prstMaterial="metal">
              <a:bevelT w="88900" h="203200"/>
              <a:bevelB w="165100" h="254000"/>
            </a:sp3d>
          </p:spPr>
        </p:sp>
        <p:sp>
          <p:nvSpPr>
            <p:cNvPr id="34" name="Скругленный прямоугольник 4"/>
            <p:cNvSpPr/>
            <p:nvPr/>
          </p:nvSpPr>
          <p:spPr>
            <a:xfrm>
              <a:off x="4958549" y="5976"/>
              <a:ext cx="3912007" cy="187825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/>
              </a:r>
              <a:br>
                <a:rPr kumimoji="0" lang="ru-RU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</a:b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709664" y="603946"/>
            <a:ext cx="46664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 algn="ctr">
              <a:buFont typeface="Arial" pitchFamily="34" charset="0"/>
              <a:buChar char="•"/>
            </a:pPr>
            <a:r>
              <a:rPr lang="ru-RU" sz="2000" b="1" dirty="0">
                <a:solidFill>
                  <a:prstClr val="white"/>
                </a:solidFill>
                <a:latin typeface="Georgia"/>
                <a:cs typeface="Times New Roman" pitchFamily="18" charset="0"/>
              </a:rPr>
              <a:t>Уровень инфляции в соответствии с прогнозом социально-экономического развития Ростовской области на 2021-2023 годы</a:t>
            </a:r>
          </a:p>
        </p:txBody>
      </p:sp>
      <p:pic>
        <p:nvPicPr>
          <p:cNvPr id="26" name="Picture 2" descr="C:\Users\User\Desktop\Документы\НПА\ФЛАГИ ГЕРБЫ\ГЕРБ ТСП прзрач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971" y="113787"/>
            <a:ext cx="837837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767725" y="34709"/>
            <a:ext cx="2298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Тацинское сельское поселение 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Тацинский район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Ростовская область</a:t>
            </a:r>
            <a:endParaRPr lang="ru-RU" sz="1600" b="1" dirty="0">
              <a:solidFill>
                <a:srgbClr val="0041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06143"/>
            <a:ext cx="253047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558" y="2399793"/>
            <a:ext cx="25304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37" y="3878535"/>
            <a:ext cx="253047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350927"/>
            <a:ext cx="253047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5415661" y="3911129"/>
            <a:ext cx="2472267" cy="1354666"/>
          </a:xfrm>
          <a:prstGeom prst="roundRect">
            <a:avLst/>
          </a:prstGeom>
          <a:solidFill>
            <a:srgbClr val="97000B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4,0 %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444766" y="5413061"/>
            <a:ext cx="2472267" cy="1354666"/>
          </a:xfrm>
          <a:prstGeom prst="roundRect">
            <a:avLst/>
          </a:prstGeom>
          <a:solidFill>
            <a:srgbClr val="97000B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4,0 %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590111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724128" cy="178621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8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Основные характеристики бюджета Тацинского сельского поселения на 2021-2023 годы</a:t>
            </a:r>
            <a:r>
              <a:rPr lang="ru-RU" sz="2800" i="1" kern="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  <a:t/>
            </a:r>
            <a:br>
              <a:rPr lang="ru-RU" sz="2800" i="1" kern="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410621"/>
              </p:ext>
            </p:extLst>
          </p:nvPr>
        </p:nvGraphicFramePr>
        <p:xfrm>
          <a:off x="467544" y="2276872"/>
          <a:ext cx="8352931" cy="4358321"/>
        </p:xfrm>
        <a:graphic>
          <a:graphicData uri="http://schemas.openxmlformats.org/drawingml/2006/table">
            <a:tbl>
              <a:tblPr/>
              <a:tblGrid>
                <a:gridCol w="3671431"/>
                <a:gridCol w="1478932"/>
                <a:gridCol w="1538769"/>
                <a:gridCol w="1663799"/>
              </a:tblGrid>
              <a:tr h="746271">
                <a:tc>
                  <a:txBody>
                    <a:bodyPr/>
                    <a:lstStyle/>
                    <a:p>
                      <a:pPr marR="11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Наименование показателей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на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2021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год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на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2022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год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Прогноз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на 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2023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год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3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. Доходы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– всего,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из них: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18230,0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42296,1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35454,1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налоговые доходы и не налоговые доходы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14668,6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14868,6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14968,6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безвозмездные поступления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5573,6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3521,2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2785,5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. Расходы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– всего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18230,0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42296,1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35454,1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из них: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3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на реализацию муниципальных целевых программ 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7829,1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31630,2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23988,8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благоустройство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4046,5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1230,4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956,1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Культура и физическая культура 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600,0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600,0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600,0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3. Дефицит (профицит)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67725" y="34709"/>
            <a:ext cx="2298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Тацинское сельское поселение 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Тацинский район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Ростовская область</a:t>
            </a:r>
            <a:endParaRPr lang="ru-RU" sz="1600" b="1" dirty="0">
              <a:solidFill>
                <a:srgbClr val="0041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72" y="3877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89304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465516"/>
            <a:ext cx="5616624" cy="116328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ea typeface="+mn-ea"/>
                <a:cs typeface="+mn-cs"/>
              </a:rPr>
              <a:t>СОБСТВЕННЫЕ ДОХОДЫ БЮДЖЕТА ТАЦИНСКОГО </a:t>
            </a:r>
            <a:br>
              <a:rPr kumimoji="0" lang="ru-RU" sz="1800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ea typeface="+mn-ea"/>
                <a:cs typeface="+mn-cs"/>
              </a:rPr>
            </a:br>
            <a:r>
              <a:rPr kumimoji="0" lang="ru-RU" sz="1800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ea typeface="+mn-ea"/>
                <a:cs typeface="+mn-cs"/>
              </a:rPr>
              <a:t>СЕЛЬСКОГО ПОСЕЛЕНИЯ</a:t>
            </a:r>
          </a:p>
        </p:txBody>
      </p:sp>
      <p:grpSp>
        <p:nvGrpSpPr>
          <p:cNvPr id="6" name="Группа 22"/>
          <p:cNvGrpSpPr/>
          <p:nvPr/>
        </p:nvGrpSpPr>
        <p:grpSpPr>
          <a:xfrm>
            <a:off x="611560" y="1916832"/>
            <a:ext cx="7920880" cy="2841780"/>
            <a:chOff x="35496" y="2805386"/>
            <a:chExt cx="9649072" cy="3861048"/>
          </a:xfrm>
        </p:grpSpPr>
        <p:graphicFrame>
          <p:nvGraphicFramePr>
            <p:cNvPr id="7" name="Диаграмма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36139012"/>
                </p:ext>
              </p:extLst>
            </p:nvPr>
          </p:nvGraphicFramePr>
          <p:xfrm>
            <a:off x="35496" y="2805386"/>
            <a:ext cx="9649072" cy="3861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1"/>
            <p:cNvSpPr txBox="1"/>
            <p:nvPr/>
          </p:nvSpPr>
          <p:spPr>
            <a:xfrm>
              <a:off x="35496" y="4321834"/>
              <a:ext cx="720080" cy="334464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М</a:t>
              </a: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Б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877" y="0"/>
            <a:ext cx="8350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34100"/>
            <a:ext cx="22987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4725144"/>
            <a:ext cx="1138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2021 год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4725144"/>
            <a:ext cx="1138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2022 </a:t>
            </a:r>
            <a:r>
              <a:rPr lang="ru-RU" b="1" dirty="0">
                <a:solidFill>
                  <a:srgbClr val="C00000"/>
                </a:solidFill>
              </a:rPr>
              <a:t>год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66289" y="4741654"/>
            <a:ext cx="1138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2023 </a:t>
            </a:r>
            <a:r>
              <a:rPr lang="ru-RU" b="1" dirty="0">
                <a:solidFill>
                  <a:srgbClr val="C00000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640760048"/>
      </p:ext>
    </p:extLst>
  </p:cSld>
  <p:clrMapOvr>
    <a:masterClrMapping/>
  </p:clrMapOvr>
  <p:transition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Крупные предприятия </a:t>
            </a:r>
            <a:br>
              <a:rPr lang="ru-RU" sz="36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на территории</a:t>
            </a:r>
            <a:br>
              <a:rPr lang="ru-RU" sz="36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ст. Тацинской</a:t>
            </a:r>
            <a:endParaRPr lang="ru-RU" dirty="0"/>
          </a:p>
        </p:txBody>
      </p:sp>
      <p:pic>
        <p:nvPicPr>
          <p:cNvPr id="4" name="Рисунок 3" descr="Элеват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72" y="1844823"/>
            <a:ext cx="3197387" cy="1969105"/>
          </a:xfrm>
          <a:prstGeom prst="rect">
            <a:avLst/>
          </a:prstGeom>
        </p:spPr>
      </p:pic>
      <p:pic>
        <p:nvPicPr>
          <p:cNvPr id="5" name="Picture 2" descr="\\Buhgalter\0бщая папка\0\молзавод\DSCN79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4005063"/>
            <a:ext cx="3952876" cy="2678905"/>
          </a:xfrm>
          <a:prstGeom prst="rect">
            <a:avLst/>
          </a:prstGeom>
          <a:noFill/>
        </p:spPr>
      </p:pic>
      <p:pic>
        <p:nvPicPr>
          <p:cNvPr id="6" name="Рисунок 5" descr="райп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2204864"/>
            <a:ext cx="3635896" cy="264320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72" y="38777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011083"/>
      </p:ext>
    </p:extLst>
  </p:cSld>
  <p:clrMapOvr>
    <a:masterClrMapping/>
  </p:clrMapOvr>
  <p:transition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70586" cy="1143000"/>
          </a:xfrm>
        </p:spPr>
        <p:txBody>
          <a:bodyPr/>
          <a:lstStyle/>
          <a:p>
            <a:r>
              <a:rPr lang="ru-RU" sz="230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Основные параметры </a:t>
            </a:r>
            <a:r>
              <a:rPr lang="ru-RU" sz="23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местного</a:t>
            </a:r>
            <a:br>
              <a:rPr lang="ru-RU" sz="23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</a:br>
            <a:r>
              <a:rPr lang="ru-RU" sz="23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 </a:t>
            </a:r>
            <a:r>
              <a:rPr lang="ru-RU" sz="230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бюджета </a:t>
            </a:r>
            <a:r>
              <a:rPr lang="ru-RU" sz="230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 на 2021 </a:t>
            </a:r>
            <a:r>
              <a:rPr lang="ru-RU" sz="230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</a:rPr>
              <a:t>год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5416210" y="1370710"/>
            <a:ext cx="31882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18230,0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822114" y="1370709"/>
            <a:ext cx="33797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18230,0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61836" y="2114525"/>
            <a:ext cx="3816424" cy="764205"/>
            <a:chOff x="0" y="864095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864095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9BBB59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3" name="Скругленный прямоугольник 4"/>
            <p:cNvSpPr/>
            <p:nvPr/>
          </p:nvSpPr>
          <p:spPr>
            <a:xfrm>
              <a:off x="839705" y="864095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Налог на доходы физических лиц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6300,0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433857" y="2127349"/>
            <a:ext cx="763284" cy="611364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15" name="Группа 14"/>
          <p:cNvGrpSpPr/>
          <p:nvPr/>
        </p:nvGrpSpPr>
        <p:grpSpPr>
          <a:xfrm>
            <a:off x="450253" y="3076489"/>
            <a:ext cx="3816424" cy="764205"/>
            <a:chOff x="0" y="0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0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C0504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7" name="Скругленный прямоугольник 4"/>
            <p:cNvSpPr/>
            <p:nvPr/>
          </p:nvSpPr>
          <p:spPr>
            <a:xfrm>
              <a:off x="839705" y="0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 smtClean="0">
                  <a:solidFill>
                    <a:sysClr val="window" lastClr="FFFFFF"/>
                  </a:solidFill>
                  <a:cs typeface="Arial" pitchFamily="34" charset="0"/>
                </a:rPr>
                <a:t>Единый с/х налог</a:t>
              </a: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1500,0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408360" y="3198518"/>
            <a:ext cx="734481" cy="520145"/>
          </a:xfrm>
          <a:prstGeom prst="roundRect">
            <a:avLst>
              <a:gd name="adj" fmla="val 10000"/>
            </a:avLst>
          </a:prstGeom>
          <a:blipFill rotWithShape="0">
            <a:blip r:embed="rId3">
              <a:lum bright="-8000" contrast="35000"/>
            </a:blip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20" name="Группа 19"/>
          <p:cNvGrpSpPr/>
          <p:nvPr/>
        </p:nvGrpSpPr>
        <p:grpSpPr>
          <a:xfrm>
            <a:off x="385415" y="4077072"/>
            <a:ext cx="3816424" cy="764205"/>
            <a:chOff x="0" y="1681253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1681253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8064A2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2" name="Скругленный прямоугольник 4"/>
            <p:cNvSpPr/>
            <p:nvPr/>
          </p:nvSpPr>
          <p:spPr>
            <a:xfrm>
              <a:off x="839705" y="1681253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Налоги  на имущество 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6500,0</a:t>
              </a: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429568" y="4297508"/>
            <a:ext cx="763284" cy="611364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24" name="Группа 23"/>
          <p:cNvGrpSpPr/>
          <p:nvPr/>
        </p:nvGrpSpPr>
        <p:grpSpPr>
          <a:xfrm>
            <a:off x="408360" y="4965958"/>
            <a:ext cx="3816424" cy="764205"/>
            <a:chOff x="0" y="4203132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0" y="4203132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C0504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6" name="Скругленный прямоугольник 4"/>
            <p:cNvSpPr/>
            <p:nvPr/>
          </p:nvSpPr>
          <p:spPr>
            <a:xfrm>
              <a:off x="839705" y="4203132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Иные доходы</a:t>
              </a:r>
              <a:endParaRPr lang="ru-RU" sz="1400" b="1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368,6</a:t>
              </a: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29568" y="5949280"/>
            <a:ext cx="3816424" cy="764205"/>
            <a:chOff x="0" y="3362506"/>
            <a:chExt cx="3816424" cy="7642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0" y="3362506"/>
              <a:ext cx="3816424" cy="76420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79646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F79646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F79646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9" name="Скругленный прямоугольник 4"/>
            <p:cNvSpPr/>
            <p:nvPr/>
          </p:nvSpPr>
          <p:spPr>
            <a:xfrm>
              <a:off x="839705" y="3362506"/>
              <a:ext cx="2976718" cy="76420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Безвозмездные поступления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 smtClean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3561,4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0" name="Скругленный прямоугольник 29"/>
          <p:cNvSpPr/>
          <p:nvPr/>
        </p:nvSpPr>
        <p:spPr>
          <a:xfrm>
            <a:off x="461836" y="6102121"/>
            <a:ext cx="763284" cy="611364"/>
          </a:xfrm>
          <a:prstGeom prst="roundRect">
            <a:avLst>
              <a:gd name="adj" fmla="val 10000"/>
            </a:avLst>
          </a:prstGeom>
          <a:blipFill rotWithShape="0">
            <a:blip r:embed="rId5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31" name="Скругленный прямоугольник 30"/>
          <p:cNvSpPr/>
          <p:nvPr/>
        </p:nvSpPr>
        <p:spPr>
          <a:xfrm>
            <a:off x="539374" y="5042378"/>
            <a:ext cx="763284" cy="611364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32" name="Группа 31"/>
          <p:cNvGrpSpPr/>
          <p:nvPr/>
        </p:nvGrpSpPr>
        <p:grpSpPr>
          <a:xfrm>
            <a:off x="5082754" y="2074667"/>
            <a:ext cx="3672408" cy="846829"/>
            <a:chOff x="150714" y="2145599"/>
            <a:chExt cx="3672408" cy="84682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50714" y="2145599"/>
              <a:ext cx="3672408" cy="846829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4BACC6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4BACC6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34" name="Скругленный прямоугольник 4"/>
            <p:cNvSpPr/>
            <p:nvPr/>
          </p:nvSpPr>
          <p:spPr>
            <a:xfrm>
              <a:off x="799499" y="2145599"/>
              <a:ext cx="2872908" cy="84682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Благоустройство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 smtClean="0">
                  <a:solidFill>
                    <a:sysClr val="window" lastClr="FFFFFF"/>
                  </a:solidFill>
                  <a:cs typeface="Arial" pitchFamily="34" charset="0"/>
                </a:rPr>
                <a:t>7069,9</a:t>
              </a: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048970" y="3198518"/>
            <a:ext cx="3672408" cy="845235"/>
            <a:chOff x="0" y="0"/>
            <a:chExt cx="3672408" cy="6501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0" y="0"/>
              <a:ext cx="3672408" cy="65018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C0504D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37" name="Скругленный прямоугольник 4"/>
            <p:cNvSpPr/>
            <p:nvPr/>
          </p:nvSpPr>
          <p:spPr>
            <a:xfrm>
              <a:off x="799499" y="0"/>
              <a:ext cx="2872908" cy="65018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Культура и ФК</a:t>
              </a:r>
              <a:endParaRPr lang="ru-RU" sz="1400" dirty="0">
                <a:solidFill>
                  <a:sysClr val="window" lastClr="FFFFFF"/>
                </a:solidFill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6</a:t>
              </a: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00,0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082754" y="5617426"/>
            <a:ext cx="3672408" cy="937739"/>
            <a:chOff x="0" y="4402770"/>
            <a:chExt cx="3672408" cy="5657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0" y="4402770"/>
              <a:ext cx="3672408" cy="56578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9BBB59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40" name="Скругленный прямоугольник 4"/>
            <p:cNvSpPr/>
            <p:nvPr/>
          </p:nvSpPr>
          <p:spPr>
            <a:xfrm>
              <a:off x="799499" y="4402770"/>
              <a:ext cx="2872908" cy="56578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Иные расходы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 smtClean="0">
                  <a:solidFill>
                    <a:sysClr val="window" lastClr="FFFFFF"/>
                  </a:solidFill>
                  <a:cs typeface="Arial" pitchFamily="34" charset="0"/>
                </a:rPr>
                <a:t>10124,9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082753" y="4297508"/>
            <a:ext cx="3672408" cy="847092"/>
            <a:chOff x="0" y="3057446"/>
            <a:chExt cx="3672408" cy="6501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0" y="3057446"/>
              <a:ext cx="3672408" cy="65018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79646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F79646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F79646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43" name="Скругленный прямоугольник 4"/>
            <p:cNvSpPr/>
            <p:nvPr/>
          </p:nvSpPr>
          <p:spPr>
            <a:xfrm>
              <a:off x="799499" y="3057446"/>
              <a:ext cx="2872908" cy="65018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Социальная политика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noProof="0" dirty="0" smtClean="0">
                  <a:solidFill>
                    <a:sysClr val="window" lastClr="FFFFFF"/>
                  </a:solidFill>
                  <a:cs typeface="Arial" pitchFamily="34" charset="0"/>
                </a:rPr>
                <a:t>435,2</a:t>
              </a:r>
              <a:endPara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4" name="Скругленный прямоугольник 43"/>
          <p:cNvSpPr/>
          <p:nvPr/>
        </p:nvSpPr>
        <p:spPr>
          <a:xfrm>
            <a:off x="5207364" y="4552282"/>
            <a:ext cx="734481" cy="520145"/>
          </a:xfrm>
          <a:prstGeom prst="roundRect">
            <a:avLst>
              <a:gd name="adj" fmla="val 10000"/>
            </a:avLst>
          </a:prstGeom>
          <a:blipFill rotWithShape="0">
            <a:blip r:embed="rId7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45" name="Скругленный прямоугольник 44"/>
          <p:cNvSpPr/>
          <p:nvPr/>
        </p:nvSpPr>
        <p:spPr>
          <a:xfrm>
            <a:off x="5207365" y="5831616"/>
            <a:ext cx="734481" cy="509357"/>
          </a:xfrm>
          <a:prstGeom prst="roundRect">
            <a:avLst>
              <a:gd name="adj" fmla="val 10000"/>
            </a:avLst>
          </a:prstGeom>
          <a:blipFill rotWithShape="0">
            <a:blip r:embed="rId8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pic>
        <p:nvPicPr>
          <p:cNvPr id="46" name="Picture 2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0638" y="3209678"/>
            <a:ext cx="1327148" cy="72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007" y="2183138"/>
            <a:ext cx="1114185" cy="62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647" y="55136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933" y="9098"/>
            <a:ext cx="22987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506576"/>
      </p:ext>
    </p:extLst>
  </p:cSld>
  <p:clrMapOvr>
    <a:masterClrMapping/>
  </p:clrMapOvr>
  <p:transition>
    <p:strip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775"/>
            <a:ext cx="8350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45384" y="121158"/>
            <a:ext cx="2298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Тацинское сельское поселение 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Тацинский район</a:t>
            </a:r>
          </a:p>
          <a:p>
            <a:pPr algn="ctr"/>
            <a:r>
              <a:rPr lang="ru-RU" sz="1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Ростовская область</a:t>
            </a:r>
            <a:endParaRPr lang="ru-RU" sz="1600" b="1" dirty="0">
              <a:solidFill>
                <a:srgbClr val="0041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8939"/>
            <a:ext cx="5511239" cy="84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7242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47300"/>
            <a:ext cx="3432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3087688"/>
            <a:ext cx="62182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467544" y="3705999"/>
            <a:ext cx="1788474" cy="2625756"/>
            <a:chOff x="240205" y="0"/>
            <a:chExt cx="1788474" cy="262575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40205" y="0"/>
              <a:ext cx="1788474" cy="2625756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hueOff val="0"/>
                    <a:satOff val="0"/>
                    <a:lumOff val="0"/>
                    <a:alphaOff val="0"/>
                    <a:tint val="43000"/>
                    <a:satMod val="165000"/>
                  </a:srgbClr>
                </a:gs>
                <a:gs pos="55000">
                  <a:srgbClr val="4BACC6">
                    <a:hueOff val="0"/>
                    <a:satOff val="0"/>
                    <a:lumOff val="0"/>
                    <a:alphaOff val="0"/>
                    <a:tint val="83000"/>
                    <a:satMod val="155000"/>
                  </a:srgbClr>
                </a:gs>
                <a:gs pos="100000">
                  <a:srgbClr val="4BACC6">
                    <a:hueOff val="0"/>
                    <a:satOff val="0"/>
                    <a:lumOff val="0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0" name="Скругленный прямоугольник 4"/>
            <p:cNvSpPr/>
            <p:nvPr/>
          </p:nvSpPr>
          <p:spPr>
            <a:xfrm>
              <a:off x="240205" y="1050302"/>
              <a:ext cx="1788474" cy="105030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1117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Рост собственных доходов</a:t>
              </a:r>
              <a:endPara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Black" pitchFamily="34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469725" y="3823320"/>
            <a:ext cx="1628486" cy="2625756"/>
            <a:chOff x="3818393" y="0"/>
            <a:chExt cx="1628486" cy="262575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818393" y="0"/>
              <a:ext cx="1628486" cy="2625756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hueOff val="-4966938"/>
                    <a:satOff val="19906"/>
                    <a:lumOff val="4314"/>
                    <a:alphaOff val="0"/>
                    <a:tint val="43000"/>
                    <a:satMod val="165000"/>
                  </a:srgbClr>
                </a:gs>
                <a:gs pos="55000">
                  <a:srgbClr val="4BACC6">
                    <a:hueOff val="-4966938"/>
                    <a:satOff val="19906"/>
                    <a:lumOff val="4314"/>
                    <a:alphaOff val="0"/>
                    <a:tint val="83000"/>
                    <a:satMod val="155000"/>
                  </a:srgbClr>
                </a:gs>
                <a:gs pos="100000">
                  <a:srgbClr val="4BACC6">
                    <a:hueOff val="-4966938"/>
                    <a:satOff val="19906"/>
                    <a:lumOff val="4314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3" name="Скругленный прямоугольник 4"/>
            <p:cNvSpPr/>
            <p:nvPr/>
          </p:nvSpPr>
          <p:spPr>
            <a:xfrm>
              <a:off x="3818393" y="1050302"/>
              <a:ext cx="1628486" cy="105030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1117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Инвестирование </a:t>
              </a:r>
              <a:br>
                <a:rPr kumimoji="0" lang="ru-RU" sz="11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</a:br>
              <a:r>
                <a:rPr kumimoji="0" lang="ru-RU" sz="11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в человеческий капитал</a:t>
              </a:r>
              <a:endPara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516216" y="3789040"/>
            <a:ext cx="1755635" cy="2625756"/>
            <a:chOff x="5516998" y="0"/>
            <a:chExt cx="1755635" cy="262575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5516998" y="0"/>
              <a:ext cx="1755635" cy="2625756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hueOff val="-7450407"/>
                    <a:satOff val="29858"/>
                    <a:lumOff val="6471"/>
                    <a:alphaOff val="0"/>
                    <a:tint val="43000"/>
                    <a:satMod val="165000"/>
                  </a:srgbClr>
                </a:gs>
                <a:gs pos="55000">
                  <a:srgbClr val="4BACC6">
                    <a:hueOff val="-7450407"/>
                    <a:satOff val="29858"/>
                    <a:lumOff val="6471"/>
                    <a:alphaOff val="0"/>
                    <a:tint val="83000"/>
                    <a:satMod val="155000"/>
                  </a:srgbClr>
                </a:gs>
                <a:gs pos="100000">
                  <a:srgbClr val="4BACC6">
                    <a:hueOff val="-7450407"/>
                    <a:satOff val="29858"/>
                    <a:lumOff val="6471"/>
                    <a:alphaOff val="0"/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6" name="Скругленный прямоугольник 4"/>
            <p:cNvSpPr/>
            <p:nvPr/>
          </p:nvSpPr>
          <p:spPr>
            <a:xfrm>
              <a:off x="5516998" y="1050302"/>
              <a:ext cx="1755635" cy="105030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51117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Arial Black" pitchFamily="34" charset="0"/>
                  <a:ea typeface="+mn-ea"/>
                  <a:cs typeface="+mn-cs"/>
                </a:rPr>
                <a:t>Эффективность и приоритизация бюджетных расходов</a:t>
              </a:r>
              <a:endParaRPr kumimoji="0" lang="ru-RU" sz="115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4062124"/>
      </p:ext>
    </p:extLst>
  </p:cSld>
  <p:clrMapOvr>
    <a:masterClrMapping/>
  </p:clrMapOvr>
  <p:transition>
    <p:strip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1890"/>
            <a:ext cx="6347048" cy="99412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Налоговые льготы Тацинского сельского поселения (земельный налог)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4536504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Освободить от уплаты земельного налога: 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 smtClean="0">
                <a:solidFill>
                  <a:schemeClr val="bg1"/>
                </a:solidFill>
                <a:ea typeface="Calibri"/>
                <a:cs typeface="Times New Roman"/>
              </a:rPr>
              <a:t>-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в отношении земельных участков приобретенных или представленных для жилищного строительства, для личного подсобного хозяйства, а также земельных участков общего назначения, предусмотренных Федеральным законом от 29 июля 2017 года N 217-ФЗ "О ведении гражданами садоводства и огородничества для собственных нужд и о внесении изменений в отдельные законодательные акты Российской Федерации» следующие категории налогоплательщиков физических лиц: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1) Героев Советского Союза, Героев Российской Федерации, Героев Социалистического труда и полных кавалеров ордена Славы, Трудовой Славы и «За службу Родине в Вооруженных Силах СССР»;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2) ветеранов Великой Отечественной Войны, инвалидов Великой </a:t>
            </a:r>
            <a:r>
              <a:rPr lang="ru-RU" sz="3200" dirty="0" smtClean="0">
                <a:solidFill>
                  <a:schemeClr val="bg1"/>
                </a:solidFill>
                <a:ea typeface="Calibri"/>
                <a:cs typeface="Times New Roman"/>
              </a:rPr>
              <a:t>Отечественной </a:t>
            </a: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Войны</a:t>
            </a:r>
            <a:r>
              <a:rPr lang="ru-RU" sz="3200" dirty="0" smtClean="0">
                <a:solidFill>
                  <a:schemeClr val="bg1"/>
                </a:solidFill>
                <a:ea typeface="Calibri"/>
                <a:cs typeface="Times New Roman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-</a:t>
            </a:r>
            <a:r>
              <a:rPr lang="ru-RU" sz="3200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в отношении одного земельного участка приобретенного или представленного для жилищного строительства, для личного подсобного хозяйства, предусмотренных Федеральным законом от 29 июля 2017 года N 217-ФЗ "О ведении гражданами садоводства и огородничества для собственных нужд и о внесении изменений в отдельные законодательные акты Российской Федерации» следующие категории налогоплательщиков физических лиц: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1) инвалидов I и II группы;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2) граждан, подвергшихся воздействию радиации вследствие катастрофы на Чернобыльской АЭС и других радиационных аварий на атомных объектах гражданского или военного назначения, а также в результате испытаний, учений и иных работ, связанных с любыми видами ядерных установок, включая ядерное оружие и космическую технику;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3) граждан Российской Федерации, проживающих на территории Тацинского сельского поселения не менее чем 5 лет, предшествующих дате подачи заявления о бесплатном  предоставлении земельного участка в собственность, имеющие трех и более несовершеннолетних детей и совместно проживающие с ними;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4) граждан Российской Федерации, проживающих на территории Тацинского сельского поселения не менее 5 лет, предшествующих дате подачи заявления о бесплатном предоставлении земельного участка в собственность, имеющих трех и более усыновленных (удочеренных), а также находящихся под опекой и попечительством детей (при условии воспитание этих детей не менее 3 лет), и совместно проживающие с ними;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>5) граждан Российской Федерации, проживающих на территории Тацинского сельского поселения, имеющих в составе семьи ребенка-инвалида.</a:t>
            </a:r>
            <a:endParaRPr lang="ru-RU" sz="2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900" spc="10" dirty="0" smtClean="0">
              <a:solidFill>
                <a:schemeClr val="bg1"/>
              </a:solidFill>
              <a:ea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950" y="0"/>
            <a:ext cx="83502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3840"/>
            <a:ext cx="22987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358081"/>
      </p:ext>
    </p:extLst>
  </p:cSld>
  <p:clrMapOvr>
    <a:masterClrMapping/>
  </p:clrMapOvr>
  <p:transition>
    <p:strips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11000</TotalTime>
  <Words>925</Words>
  <Application>Microsoft Office PowerPoint</Application>
  <PresentationFormat>Экран (4:3)</PresentationFormat>
  <Paragraphs>165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Апекс</vt:lpstr>
      <vt:lpstr>Специальное оформление</vt:lpstr>
      <vt:lpstr>1_Апекс</vt:lpstr>
      <vt:lpstr> ПРОЕКТ Бюджета Тацинского сельского поселения на 2021 год и плановый период  2022 и 202 годы</vt:lpstr>
      <vt:lpstr>Презентация PowerPoint</vt:lpstr>
      <vt:lpstr>Презентация PowerPoint</vt:lpstr>
      <vt:lpstr>Основные характеристики бюджета Тацинского сельского поселения на 2021-2023 годы </vt:lpstr>
      <vt:lpstr>СОБСТВЕННЫЕ ДОХОДЫ БЮДЖЕТА ТАЦИНСКОГО  СЕЛЬСКОГО ПОСЕЛЕНИЯ</vt:lpstr>
      <vt:lpstr>Крупные предприятия  на территории  ст. Тацинской</vt:lpstr>
      <vt:lpstr>Основные параметры местного  бюджета  на 2021 год</vt:lpstr>
      <vt:lpstr>Презентация PowerPoint</vt:lpstr>
      <vt:lpstr>Налоговые льготы Тацинского сельского поселения (земельный налог)</vt:lpstr>
      <vt:lpstr>Налоговые льготы Тацинского сельского поселения (налог на имущество физических лиц)</vt:lpstr>
      <vt:lpstr>СТРУКТУРА НАЛОГОВЫХ И НЕНАЛОГОВЫХ ДОХОДОВ  БЮДЖЕТА В 2021 ГОДУ </vt:lpstr>
      <vt:lpstr>Структура расходов по разделам бюджетной классификации (тыс.руб.)</vt:lpstr>
      <vt:lpstr>Структура расходов по разделам бюджетной классификации 2021 год (%)</vt:lpstr>
      <vt:lpstr>Доля муниципальных программ в общем объеме расходов, запланированных на  реализацию муниципальных программ Тацинского поселения в 2021 году</vt:lpstr>
      <vt:lpstr>Непрограмные расходы Тацинского сельского поселения</vt:lpstr>
      <vt:lpstr>Иные межбюджетные трансферты бюджетам муниципальных районов</vt:lpstr>
      <vt:lpstr> Выплата государственной пенсии за выслугу лет муниципальным служащим </vt:lpstr>
      <vt:lpstr>Расходы на осуществление первичного воинского учета на территориях, где отсутствуют военные комиссариаты</vt:lpstr>
      <vt:lpstr>Обеспечение деятельности Администрации Тацинского сельского поселения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624</cp:revision>
  <dcterms:created xsi:type="dcterms:W3CDTF">2010-10-04T00:48:36Z</dcterms:created>
  <dcterms:modified xsi:type="dcterms:W3CDTF">2021-01-18T13:27:18Z</dcterms:modified>
</cp:coreProperties>
</file>