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2" r:id="rId2"/>
    <p:sldMasterId id="2147483864" r:id="rId3"/>
  </p:sldMasterIdLst>
  <p:notesMasterIdLst>
    <p:notesMasterId r:id="rId40"/>
  </p:notesMasterIdLst>
  <p:sldIdLst>
    <p:sldId id="419" r:id="rId4"/>
    <p:sldId id="417" r:id="rId5"/>
    <p:sldId id="418" r:id="rId6"/>
    <p:sldId id="435" r:id="rId7"/>
    <p:sldId id="454" r:id="rId8"/>
    <p:sldId id="464" r:id="rId9"/>
    <p:sldId id="420" r:id="rId10"/>
    <p:sldId id="455" r:id="rId11"/>
    <p:sldId id="436" r:id="rId12"/>
    <p:sldId id="426" r:id="rId13"/>
    <p:sldId id="427" r:id="rId14"/>
    <p:sldId id="425" r:id="rId15"/>
    <p:sldId id="437" r:id="rId16"/>
    <p:sldId id="430" r:id="rId17"/>
    <p:sldId id="432" r:id="rId18"/>
    <p:sldId id="456" r:id="rId19"/>
    <p:sldId id="447" r:id="rId20"/>
    <p:sldId id="442" r:id="rId21"/>
    <p:sldId id="453" r:id="rId22"/>
    <p:sldId id="446" r:id="rId23"/>
    <p:sldId id="441" r:id="rId24"/>
    <p:sldId id="440" r:id="rId25"/>
    <p:sldId id="439" r:id="rId26"/>
    <p:sldId id="450" r:id="rId27"/>
    <p:sldId id="448" r:id="rId28"/>
    <p:sldId id="438" r:id="rId29"/>
    <p:sldId id="444" r:id="rId30"/>
    <p:sldId id="445" r:id="rId31"/>
    <p:sldId id="457" r:id="rId32"/>
    <p:sldId id="458" r:id="rId33"/>
    <p:sldId id="459" r:id="rId34"/>
    <p:sldId id="460" r:id="rId35"/>
    <p:sldId id="461" r:id="rId36"/>
    <p:sldId id="462" r:id="rId37"/>
    <p:sldId id="463" r:id="rId38"/>
    <p:sldId id="434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00FF00"/>
    <a:srgbClr val="FFFFCC"/>
    <a:srgbClr val="FF33CC"/>
    <a:srgbClr val="CC66FF"/>
    <a:srgbClr val="FF6600"/>
    <a:srgbClr val="F066C9"/>
    <a:srgbClr val="6600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3399" autoAdjust="0"/>
    <p:restoredTop sz="94698" autoAdjust="0"/>
  </p:normalViewPr>
  <p:slideViewPr>
    <p:cSldViewPr>
      <p:cViewPr>
        <p:scale>
          <a:sx n="80" d="100"/>
          <a:sy n="80" d="100"/>
        </p:scale>
        <p:origin x="-1042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20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CECFF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15842684146206E-4"/>
          <c:y val="0"/>
          <c:w val="0.90972222222222221"/>
          <c:h val="0.854920859461323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C00"/>
            </a:solidFill>
            <a:effectLst/>
            <a:scene3d>
              <a:camera prst="orthographicFront"/>
              <a:lightRig rig="threePt" dir="t"/>
            </a:scene3d>
            <a:sp3d prstMaterial="metal">
              <a:bevelT w="44450"/>
              <a:bevelB w="44450"/>
            </a:sp3d>
          </c:spPr>
          <c:invertIfNegative val="0"/>
          <c:dLbls>
            <c:dLbl>
              <c:idx val="0"/>
              <c:layout>
                <c:manualLayout>
                  <c:x val="1.0869439050719141E-3"/>
                  <c:y val="-4.72834807761334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804724848151595E-3"/>
                  <c:y val="-4.5973650317758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2637410105344571E-3"/>
                  <c:y val="-5.7558642822456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552621018891765E-2"/>
                  <c:y val="-3.2107344948832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087905585634543E-3"/>
                  <c:y val="-3.3692097130457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16405705251372E-2"/>
                  <c:y val="-1.3408776914655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
2020 год</c:v>
                </c:pt>
                <c:pt idx="1">
                  <c:v>
2021 год</c:v>
                </c:pt>
                <c:pt idx="2">
                  <c:v>
2022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13924</c:v>
                </c:pt>
                <c:pt idx="1">
                  <c:v>13928</c:v>
                </c:pt>
                <c:pt idx="2">
                  <c:v>14128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601408"/>
        <c:axId val="33694080"/>
        <c:axId val="0"/>
      </c:bar3DChart>
      <c:catAx>
        <c:axId val="33601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 baseline="0">
                <a:latin typeface="+mj-lt"/>
              </a:defRPr>
            </a:pPr>
            <a:endParaRPr lang="ru-RU"/>
          </a:p>
        </c:txPr>
        <c:crossAx val="33694080"/>
        <c:crosses val="autoZero"/>
        <c:auto val="1"/>
        <c:lblAlgn val="ctr"/>
        <c:lblOffset val="100"/>
        <c:noMultiLvlLbl val="0"/>
      </c:catAx>
      <c:valAx>
        <c:axId val="33694080"/>
        <c:scaling>
          <c:orientation val="minMax"/>
          <c:min val="30"/>
        </c:scaling>
        <c:delete val="1"/>
        <c:axPos val="l"/>
        <c:numFmt formatCode="#,##0.0" sourceLinked="1"/>
        <c:majorTickMark val="out"/>
        <c:minorTickMark val="none"/>
        <c:tickLblPos val="none"/>
        <c:crossAx val="33601408"/>
        <c:crosses val="autoZero"/>
        <c:crossBetween val="between"/>
        <c:majorUnit val="50"/>
      </c:valAx>
      <c:spPr>
        <a:noFill/>
        <a:ln w="25381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2020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864197530864196E-3"/>
                  <c:y val="-0.434255101119777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 2020 год</c:v>
                </c:pt>
                <c:pt idx="1">
                  <c:v> 2021 год</c:v>
                </c:pt>
                <c:pt idx="2">
                  <c:v> 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13924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2021 год2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7.716049382716049E-3"/>
                  <c:y val="-0.396493594066082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 2020 год</c:v>
                </c:pt>
                <c:pt idx="1">
                  <c:v> 2021 год</c:v>
                </c:pt>
                <c:pt idx="2">
                  <c:v> 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13928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2022 год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3.0864197530864196E-3"/>
                  <c:y val="-0.347943358057990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 2020 год</c:v>
                </c:pt>
                <c:pt idx="1">
                  <c:v> 2021 год</c:v>
                </c:pt>
                <c:pt idx="2">
                  <c:v> 2022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2">
                  <c:v>14128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6260864"/>
        <c:axId val="96262400"/>
      </c:barChart>
      <c:catAx>
        <c:axId val="962608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96262400"/>
        <c:crosses val="autoZero"/>
        <c:auto val="1"/>
        <c:lblAlgn val="ctr"/>
        <c:lblOffset val="100"/>
        <c:noMultiLvlLbl val="0"/>
      </c:catAx>
      <c:valAx>
        <c:axId val="96262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962608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238316033006791E-3"/>
          <c:y val="0"/>
          <c:w val="0.9905761683966977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bubble3D val="0"/>
            <c:explosion val="8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bubble3D val="0"/>
            <c:explosion val="17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bubble3D val="0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bubble3D val="0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bubble3D val="0"/>
            <c:explosion val="21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bubble3D val="0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7"/>
            <c:bubble3D val="0"/>
            <c:explosion val="50"/>
          </c:dPt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/>
                      <a:t>Земельный </a:t>
                    </a:r>
                    <a:r>
                      <a:rPr lang="ru-RU" dirty="0" smtClean="0"/>
                      <a:t>налог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31%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Налог на доходы  физических лиц</c:v>
                </c:pt>
                <c:pt idx="1">
                  <c:v>Единый с-х налог</c:v>
                </c:pt>
                <c:pt idx="2">
                  <c:v>налог на имущество ф.л.</c:v>
                </c:pt>
                <c:pt idx="3">
                  <c:v>Земельный налог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43.091065785693765</c:v>
                </c:pt>
                <c:pt idx="1">
                  <c:v>10.772766446423441</c:v>
                </c:pt>
                <c:pt idx="2">
                  <c:v>13.645504165469694</c:v>
                </c:pt>
                <c:pt idx="3">
                  <c:v>28.727377190462512</c:v>
                </c:pt>
                <c:pt idx="4">
                  <c:v>3.7632864119505887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8777.1</c:v>
                </c:pt>
                <c:pt idx="1">
                  <c:v>10152.700000000001</c:v>
                </c:pt>
                <c:pt idx="2">
                  <c:v>10064.299999999999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407</c:v>
                </c:pt>
                <c:pt idx="1">
                  <c:v>414.6</c:v>
                </c:pt>
                <c:pt idx="2">
                  <c:v>440.1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93.2</c:v>
                </c:pt>
                <c:pt idx="1">
                  <c:v>94.6</c:v>
                </c:pt>
                <c:pt idx="2">
                  <c:v>96.4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139.30000000000001</c:v>
                </c:pt>
                <c:pt idx="1">
                  <c:v>50</c:v>
                </c:pt>
                <c:pt idx="2">
                  <c:v>50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5291096833865795E-2"/>
                  <c:y val="-2.33231911120644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906368167629772E-2"/>
                  <c:y val="-2.41545893719805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1804864089888426E-3"/>
                  <c:y val="-7.2465670052113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63263.9</c:v>
                </c:pt>
                <c:pt idx="1">
                  <c:v>15595.2</c:v>
                </c:pt>
                <c:pt idx="2">
                  <c:v>15574.9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30</c:v>
                </c:pt>
                <c:pt idx="1">
                  <c:v>30</c:v>
                </c:pt>
                <c:pt idx="2">
                  <c:v>30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400</c:v>
                </c:pt>
                <c:pt idx="1">
                  <c:v>400</c:v>
                </c:pt>
                <c:pt idx="2">
                  <c:v>400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384.1</c:v>
                </c:pt>
                <c:pt idx="1">
                  <c:v>384.1</c:v>
                </c:pt>
                <c:pt idx="2">
                  <c:v>384.1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3351232763646737E-2"/>
                  <c:y val="-4.8309178743961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1794227019039443E-2"/>
                  <c:y val="2.0990872000857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2709121117531865E-2"/>
                  <c:y val="9.66183574879227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1893056987153101E-2"/>
                  <c:y val="7.24618661797709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Лист1!$J$2:$J$4</c:f>
              <c:numCache>
                <c:formatCode>0.0</c:formatCode>
                <c:ptCount val="3"/>
                <c:pt idx="0">
                  <c:v>300</c:v>
                </c:pt>
                <c:pt idx="1">
                  <c:v>300</c:v>
                </c:pt>
                <c:pt idx="2">
                  <c:v>300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85940864"/>
        <c:axId val="85959040"/>
      </c:barChart>
      <c:catAx>
        <c:axId val="8594086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85959040"/>
        <c:crosses val="autoZero"/>
        <c:auto val="1"/>
        <c:lblAlgn val="ctr"/>
        <c:lblOffset val="100"/>
        <c:noMultiLvlLbl val="0"/>
      </c:catAx>
      <c:valAx>
        <c:axId val="85959040"/>
        <c:scaling>
          <c:orientation val="minMax"/>
        </c:scaling>
        <c:delete val="0"/>
        <c:axPos val="b"/>
        <c:numFmt formatCode="0.0" sourceLinked="1"/>
        <c:majorTickMark val="none"/>
        <c:minorTickMark val="none"/>
        <c:tickLblPos val="nextTo"/>
        <c:crossAx val="859408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6284276825056365E-4"/>
          <c:y val="0.41590341968123551"/>
          <c:w val="0.96293569636959842"/>
          <c:h val="0.5840965803187645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8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explosion val="30"/>
          </c:dPt>
          <c:dPt>
            <c:idx val="6"/>
            <c:bubble3D val="0"/>
            <c:spPr>
              <a:solidFill>
                <a:srgbClr val="CC66FF"/>
              </a:solidFill>
            </c:spPr>
          </c:dPt>
          <c:dPt>
            <c:idx val="7"/>
            <c:bubble3D val="0"/>
            <c:spPr>
              <a:solidFill>
                <a:srgbClr val="00FF00"/>
              </a:solidFill>
            </c:spPr>
          </c:dPt>
          <c:dLbls>
            <c:dLbl>
              <c:idx val="0"/>
              <c:layout>
                <c:manualLayout>
                  <c:x val="-4.6542966851365235E-3"/>
                  <c:y val="-6.9046306057244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063065033537475E-2"/>
                  <c:y val="8.7295924748596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03786332264023E-2"/>
                  <c:y val="-8.2815243574604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0667347137163407E-2"/>
                  <c:y val="-6.15961685587264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2263293477204239E-2"/>
                  <c:y val="1.8708406560440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0361341985029646"/>
                  <c:y val="4.2732760707098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1472125012151256E-2"/>
                  <c:y val="-6.0352347058278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6496913580246915E-2"/>
                  <c:y val="-0.102282085559325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11.893959720629963</c:v>
                </c:pt>
                <c:pt idx="1">
                  <c:v>0.55153087082252628</c:v>
                </c:pt>
                <c:pt idx="2">
                  <c:v>0.12629650408024434</c:v>
                </c:pt>
                <c:pt idx="3">
                  <c:v>0.18876719976800471</c:v>
                </c:pt>
                <c:pt idx="4">
                  <c:v>85.729714640366637</c:v>
                </c:pt>
                <c:pt idx="5">
                  <c:v>4.0653381141709549E-2</c:v>
                </c:pt>
                <c:pt idx="6">
                  <c:v>0.54204508188946066</c:v>
                </c:pt>
                <c:pt idx="7">
                  <c:v>0.52049878988435472</c:v>
                </c:pt>
                <c:pt idx="8">
                  <c:v>0.40653381141709555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6018518518518523"/>
          <c:y val="2.2704350088403474E-2"/>
          <c:w val="0.43055555555555558"/>
          <c:h val="0.97729568922248766"/>
        </c:manualLayout>
      </c:layout>
      <c:overlay val="0"/>
      <c:txPr>
        <a:bodyPr/>
        <a:lstStyle/>
        <a:p>
          <a:pPr>
            <a:defRPr kern="600" spc="-1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EE7AC4-4E8F-420D-B319-D5311D97E568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49E44A-01EF-4B80-9FEE-FEF69A84BE8D}" type="pres">
      <dgm:prSet presAssocID="{A5EE7AC4-4E8F-420D-B319-D5311D97E5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6D776E1F-F935-4C40-9771-CF3A8BFF1552}" type="presOf" srcId="{A5EE7AC4-4E8F-420D-B319-D5311D97E568}" destId="{6549E44A-01EF-4B80-9FEE-FEF69A84BE8D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EE7AC4-4E8F-420D-B319-D5311D97E568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49E44A-01EF-4B80-9FEE-FEF69A84BE8D}" type="pres">
      <dgm:prSet presAssocID="{A5EE7AC4-4E8F-420D-B319-D5311D97E5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BF6633F5-ABE8-49D9-B704-FE65CDECD4B6}" type="presOf" srcId="{A5EE7AC4-4E8F-420D-B319-D5311D97E568}" destId="{6549E44A-01EF-4B80-9FEE-FEF69A84BE8D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EE7AC4-4E8F-420D-B319-D5311D97E568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49E44A-01EF-4B80-9FEE-FEF69A84BE8D}" type="pres">
      <dgm:prSet presAssocID="{A5EE7AC4-4E8F-420D-B319-D5311D97E5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D63A8EEF-8793-4734-9778-99CD30213FEA}" type="presOf" srcId="{A5EE7AC4-4E8F-420D-B319-D5311D97E568}" destId="{6549E44A-01EF-4B80-9FEE-FEF69A84BE8D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EE7AC4-4E8F-420D-B319-D5311D97E568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49E44A-01EF-4B80-9FEE-FEF69A84BE8D}" type="pres">
      <dgm:prSet presAssocID="{A5EE7AC4-4E8F-420D-B319-D5311D97E5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91873CBB-C89D-458B-BE5B-3A7B25EB08CE}" type="presOf" srcId="{A5EE7AC4-4E8F-420D-B319-D5311D97E568}" destId="{6549E44A-01EF-4B80-9FEE-FEF69A84BE8D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EE7AC4-4E8F-420D-B319-D5311D97E568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49E44A-01EF-4B80-9FEE-FEF69A84BE8D}" type="pres">
      <dgm:prSet presAssocID="{A5EE7AC4-4E8F-420D-B319-D5311D97E5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7517A491-370E-46DF-9A10-D6C3C3F35FC8}" type="presOf" srcId="{A5EE7AC4-4E8F-420D-B319-D5311D97E568}" destId="{6549E44A-01EF-4B80-9FEE-FEF69A84BE8D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EE7AC4-4E8F-420D-B319-D5311D97E568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49E44A-01EF-4B80-9FEE-FEF69A84BE8D}" type="pres">
      <dgm:prSet presAssocID="{A5EE7AC4-4E8F-420D-B319-D5311D97E5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F2E5B86A-EC00-46FF-804A-479A9808715D}" type="presOf" srcId="{A5EE7AC4-4E8F-420D-B319-D5311D97E568}" destId="{6549E44A-01EF-4B80-9FEE-FEF69A84BE8D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5EE7AC4-4E8F-420D-B319-D5311D97E568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49E44A-01EF-4B80-9FEE-FEF69A84BE8D}" type="pres">
      <dgm:prSet presAssocID="{A5EE7AC4-4E8F-420D-B319-D5311D97E5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6C2EF65F-F6AA-4A46-AA4A-D5AC1778DF21}" type="presOf" srcId="{A5EE7AC4-4E8F-420D-B319-D5311D97E568}" destId="{6549E44A-01EF-4B80-9FEE-FEF69A84BE8D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5EE7AC4-4E8F-420D-B319-D5311D97E568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49E44A-01EF-4B80-9FEE-FEF69A84BE8D}" type="pres">
      <dgm:prSet presAssocID="{A5EE7AC4-4E8F-420D-B319-D5311D97E5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2ECB3E15-AAC9-4E80-B576-5AEAF16FA474}" type="presOf" srcId="{A5EE7AC4-4E8F-420D-B319-D5311D97E568}" destId="{6549E44A-01EF-4B80-9FEE-FEF69A84BE8D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0.06716</cdr:x>
      <cdr:y>0.38009</cdr:y>
    </cdr:from>
    <cdr:to>
      <cdr:x>0.10062</cdr:x>
      <cdr:y>0.46777</cdr:y>
    </cdr:to>
    <cdr:grpSp>
      <cdr:nvGrpSpPr>
        <cdr:cNvPr id="4" name="Группа 3"/>
        <cdr:cNvGrpSpPr/>
      </cdr:nvGrpSpPr>
      <cdr:grpSpPr>
        <a:xfrm xmlns:a="http://schemas.openxmlformats.org/drawingml/2006/main">
          <a:off x="531966" y="1080132"/>
          <a:ext cx="265033" cy="249167"/>
          <a:chOff x="504056" y="1224136"/>
          <a:chExt cx="322945" cy="288032"/>
        </a:xfrm>
      </cdr:grpSpPr>
      <cdr:pic>
        <cdr:nvPicPr>
          <cdr:cNvPr id="2" name="chart"/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1"/>
          <a:stretch xmlns:a="http://schemas.openxmlformats.org/drawingml/2006/main">
            <a:fillRect/>
          </a:stretch>
        </cdr:blipFill>
        <cdr:spPr>
          <a:xfrm xmlns:a="http://schemas.openxmlformats.org/drawingml/2006/main">
            <a:off x="504056" y="1224136"/>
            <a:ext cx="322945" cy="288032"/>
          </a:xfrm>
          <a:prstGeom xmlns:a="http://schemas.openxmlformats.org/drawingml/2006/main" prst="rect">
            <a:avLst/>
          </a:prstGeom>
          <a:ln xmlns:a="http://schemas.openxmlformats.org/drawingml/2006/main">
            <a:noFill/>
          </a:ln>
          <a:effectLst xmlns:a="http://schemas.openxmlformats.org/drawingml/2006/main">
            <a:outerShdw blurRad="44450" dist="27940" dir="5400000" algn="ctr">
              <a:srgbClr val="000000">
                <a:alpha val="32000"/>
              </a:srgbClr>
            </a:outerShdw>
          </a:effectLst>
          <a:scene3d xmlns:a="http://schemas.openxmlformats.org/drawingml/2006/main"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xmlns:a="http://schemas.openxmlformats.org/drawingml/2006/main">
            <a:bevelT w="190500" h="38100"/>
          </a:sp3d>
        </cdr:spPr>
      </cdr:pic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EEF76-6DCF-43A4-A603-C58AA6B2B1F5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FBC9A-372E-4A77-B979-F1E8B37EDC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16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FBC9A-372E-4A77-B979-F1E8B37EDCF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807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9623BF-813F-4F3A-92D5-1135B149CA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DCA6D0-8FA4-460B-A1CF-5EAA29CDAA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84E18C-7F10-4A21-966E-D533285D64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EA564-BB26-4779-9CBA-5266EFA986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03786C-00B9-49C9-89A6-4ED9369DB1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8D3BE-B5B3-43F9-B118-2A01BEE368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241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454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344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044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531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626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416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01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A8DF6-BD5D-447E-AFF7-C774360E0B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A512B-B5A4-43D5-B8FD-1938AA4381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73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174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062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9623BF-813F-4F3A-92D5-1135B149CA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DCA6D0-8FA4-460B-A1CF-5EAA29CDAA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42880844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A8DF6-BD5D-447E-AFF7-C774360E0B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A512B-B5A4-43D5-B8FD-1938AA4381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60352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09A7E9-EAFB-494C-AE6D-40A6378620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41C4C7F2-B47B-4CDF-9B93-50FE85A80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233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320D5B-5D69-48DD-96C2-4162F5A6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E607FD-F315-4CEB-9A67-F2713AEA34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799938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C1CBE1-7B15-45E5-AE30-E6FD23CC9F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A9D18-9E60-40ED-9A72-AF334BB48B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07856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7889D6-71E6-4DFA-B670-7B93A02C09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8069B-0A54-4A25-9748-0EA1AD603C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034688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211526-7D2B-488F-9A96-4EC930146A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F5D76-AE4F-4E19-9E8E-A03503C314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465936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09A7E9-EAFB-494C-AE6D-40A6378620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41C4C7F2-B47B-4CDF-9B93-50FE85A80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1115BD-1AC3-4B42-8EDC-301FED29F1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DC576-2241-436E-A1AA-6913B4CF0B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065676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1CA259-DBD4-483D-9D25-2A32ADCEDC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D5EB8-7C13-4B35-9ECD-B481E8BACB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942434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84E18C-7F10-4A21-966E-D533285D64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EA564-BB26-4779-9CBA-5266EFA986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29549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03786C-00B9-49C9-89A6-4ED9369DB1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8D3BE-B5B3-43F9-B118-2A01BEE368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8119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320D5B-5D69-48DD-96C2-4162F5A6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E607FD-F315-4CEB-9A67-F2713AEA34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C1CBE1-7B15-45E5-AE30-E6FD23CC9F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A9D18-9E60-40ED-9A72-AF334BB48B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7889D6-71E6-4DFA-B670-7B93A02C09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8069B-0A54-4A25-9748-0EA1AD603C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211526-7D2B-488F-9A96-4EC930146A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F5D76-AE4F-4E19-9E8E-A03503C314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1115BD-1AC3-4B42-8EDC-301FED29F1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DC576-2241-436E-A1AA-6913B4CF0B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1CA259-DBD4-483D-9D25-2A32ADCEDC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D5EB8-7C13-4B35-9ECD-B481E8BACB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18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9B2720E-2F3E-4DB0-9343-B1AA6A3D5A29}" type="datetimeFigureOut">
              <a:rPr lang="ru-RU" smtClean="0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4F575DB-7381-4935-918D-D13F1845B3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strips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18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5C9C3-DD40-498E-974B-2B7542099373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30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18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9B2720E-2F3E-4DB0-9343-B1AA6A3D5A29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13.01.2020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4F575DB-7381-4935-918D-D13F1845B36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89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>
    <p:strips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3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3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3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4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46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48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91264" cy="3456384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smtClean="0"/>
              <a:t>ПРОЕКТ </a:t>
            </a:r>
            <a:r>
              <a:rPr lang="ru-RU" dirty="0" smtClean="0">
                <a:solidFill>
                  <a:srgbClr val="0070C0"/>
                </a:solidFill>
              </a:rPr>
              <a:t>Бюджета </a:t>
            </a:r>
            <a:r>
              <a:rPr lang="ru-RU" dirty="0">
                <a:solidFill>
                  <a:srgbClr val="0070C0"/>
                </a:solidFill>
              </a:rPr>
              <a:t>Тацинского сельского поселения на </a:t>
            </a:r>
            <a:r>
              <a:rPr lang="ru-RU" dirty="0" smtClean="0">
                <a:solidFill>
                  <a:srgbClr val="0070C0"/>
                </a:solidFill>
              </a:rPr>
              <a:t>2020 </a:t>
            </a:r>
            <a:r>
              <a:rPr lang="ru-RU" dirty="0">
                <a:solidFill>
                  <a:srgbClr val="0070C0"/>
                </a:solidFill>
              </a:rPr>
              <a:t>год и плановый период 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2021 </a:t>
            </a:r>
            <a:r>
              <a:rPr lang="ru-RU" dirty="0">
                <a:solidFill>
                  <a:srgbClr val="0070C0"/>
                </a:solidFill>
              </a:rPr>
              <a:t>и </a:t>
            </a:r>
            <a:r>
              <a:rPr lang="ru-RU" dirty="0" smtClean="0">
                <a:solidFill>
                  <a:srgbClr val="0070C0"/>
                </a:solidFill>
              </a:rPr>
              <a:t>2022 </a:t>
            </a:r>
            <a:r>
              <a:rPr lang="ru-RU" dirty="0">
                <a:solidFill>
                  <a:srgbClr val="0070C0"/>
                </a:solidFill>
              </a:rPr>
              <a:t>годы</a:t>
            </a:r>
          </a:p>
        </p:txBody>
      </p:sp>
      <p:pic>
        <p:nvPicPr>
          <p:cNvPr id="1026" name="Picture 2" descr="C:\Users\User\Desktop\Документы\НПА\ФЛАГИ ГЕРБЫ\ГЕРБ ТСП прзрач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151216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058764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Налоговые льготы Тацинского сельского поселения (земельный налог)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507288" cy="4536504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>Освободить от уплаты земельного налога: </a:t>
            </a:r>
            <a:endParaRPr lang="ru-RU" sz="2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200" dirty="0" smtClean="0">
                <a:solidFill>
                  <a:schemeClr val="bg1"/>
                </a:solidFill>
                <a:ea typeface="Calibri"/>
                <a:cs typeface="Times New Roman"/>
              </a:rPr>
              <a:t>-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200" dirty="0" smtClean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>в отношении земельных участков приобретенных или представленных для жилищного строительства, для личного подсобного хозяйства, а также земельных участков общего назначения, предусмотренных Федеральным законом от 29 июля 2017 года N 217-ФЗ "О ведении гражданами садоводства и огородничества для собственных нужд и о внесении изменений в отдельные законодательные акты Российской Федерации» следующие категории налогоплательщиков физических лиц:</a:t>
            </a:r>
            <a:endParaRPr lang="ru-RU" sz="2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>1) Героев Советского Союза, Героев Российской Федерации, Героев Социалистического труда и полных кавалеров ордена Славы, Трудовой Славы и «За службу Родине в Вооруженных Силах СССР»;</a:t>
            </a:r>
            <a:endParaRPr lang="ru-RU" sz="2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>2) ветеранов Великой Отечественной Войны, инвалидов Великой </a:t>
            </a:r>
            <a:r>
              <a:rPr lang="ru-RU" sz="3200" dirty="0" smtClean="0">
                <a:solidFill>
                  <a:schemeClr val="bg1"/>
                </a:solidFill>
                <a:ea typeface="Calibri"/>
                <a:cs typeface="Times New Roman"/>
              </a:rPr>
              <a:t>Отечественной </a:t>
            </a: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>Войны</a:t>
            </a:r>
            <a:r>
              <a:rPr lang="ru-RU" sz="3200" dirty="0" smtClean="0">
                <a:solidFill>
                  <a:schemeClr val="bg1"/>
                </a:solidFill>
                <a:ea typeface="Calibri"/>
                <a:cs typeface="Times New Roman"/>
              </a:rPr>
              <a:t>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endParaRPr lang="ru-RU" sz="2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>-</a:t>
            </a:r>
            <a:r>
              <a:rPr lang="ru-RU" sz="3200" dirty="0" smtClean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>в отношении одного земельного участка приобретенного или представленного для жилищного строительства, для личного подсобного хозяйства, предусмотренных Федеральным законом от 29 июля 2017 года N 217-ФЗ "О ведении гражданами садоводства и огородничества для собственных нужд и о внесении изменений в отдельные законодательные акты Российской Федерации» следующие категории налогоплательщиков физических лиц:</a:t>
            </a:r>
            <a:endParaRPr lang="ru-RU" sz="2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>1) инвалидов I и II группы;</a:t>
            </a:r>
            <a:endParaRPr lang="ru-RU" sz="2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>2) граждан, подвергшихся воздействию радиации вследствие катастрофы на Чернобыльской АЭС и других радиационных аварий на атомных объектах гражданского или военного назначения, а также в результате испытаний, учений и иных работ, связанных с любыми видами ядерных установок, включая ядерное оружие и космическую технику;</a:t>
            </a:r>
            <a:endParaRPr lang="ru-RU" sz="2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>3) граждан Российской Федерации, проживающих на территории Тацинского сельского поселения не менее чем 5 лет, предшествующих дате подачи заявления о бесплатном  предоставлении земельного участка в собственность, имеющие трех и более несовершеннолетних детей и совместно проживающие с ними;</a:t>
            </a:r>
            <a:endParaRPr lang="ru-RU" sz="2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>4) граждан Российской Федерации, проживающих на территории Тацинского сельского поселения не менее 5 лет, предшествующих дате подачи заявления о бесплатном предоставлении земельного участка в собственность, имеющих трех и более усыновленных (удочеренных), а также находящихся под опекой и попечительством детей (при условии воспитание этих детей не менее 3 лет), и совместно проживающие с ними;</a:t>
            </a:r>
            <a:endParaRPr lang="ru-RU" sz="2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>5) граждан Российской Федерации, проживающих на территории Тацинского сельского поселения, имеющих в составе семьи ребенка-инвалида.</a:t>
            </a:r>
            <a:endParaRPr lang="ru-RU" sz="2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900" spc="10" dirty="0" smtClean="0">
              <a:solidFill>
                <a:schemeClr val="bg1"/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69358081"/>
      </p:ext>
    </p:extLst>
  </p:cSld>
  <p:clrMapOvr>
    <a:masterClrMapping/>
  </p:clrMapOvr>
  <p:transition>
    <p:strip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686800" cy="1301006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Налоговые льготы Тацинского сельского поселения </a:t>
            </a:r>
            <a:r>
              <a:rPr lang="ru-RU" sz="2800" dirty="0" smtClean="0">
                <a:solidFill>
                  <a:srgbClr val="0070C0"/>
                </a:solidFill>
              </a:rPr>
              <a:t>(налог на имущество физических лиц)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208823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r>
              <a:rPr lang="ru-RU" sz="2600" dirty="0">
                <a:solidFill>
                  <a:schemeClr val="bg1"/>
                </a:solidFill>
              </a:rPr>
              <a:t>Установить налоговые ставки по налогу на имущество физических лиц исходя из кадастровой стоимости объекта налогообложения в следующих размерах:  </a:t>
            </a:r>
            <a:r>
              <a:rPr lang="ru-RU" sz="2600" dirty="0" smtClean="0">
                <a:solidFill>
                  <a:schemeClr val="bg1"/>
                </a:solidFill>
              </a:rPr>
              <a:t>(за 2019 год)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482762"/>
              </p:ext>
            </p:extLst>
          </p:nvPr>
        </p:nvGraphicFramePr>
        <p:xfrm>
          <a:off x="251520" y="3356994"/>
          <a:ext cx="8568952" cy="1282686"/>
        </p:xfrm>
        <a:graphic>
          <a:graphicData uri="http://schemas.openxmlformats.org/drawingml/2006/table">
            <a:tbl>
              <a:tblPr firstRow="1" firstCol="1" bandRow="1"/>
              <a:tblGrid>
                <a:gridCol w="6188986"/>
                <a:gridCol w="2379966"/>
              </a:tblGrid>
              <a:tr h="4320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Кадастровая стоимость объектов налогообложения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Ставка налога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900 000 рублей (включительно)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 процента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9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Свыше 900 000 рублей до 1 300 000 рублей (включительно)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 процента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Свыше 1 300 000 рублей 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0,3 процента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4725144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Освободить от уплаты налога на имущество граждан Российской Федерации, проживающих на территории Тацинского сельского поселения, имеющих в составе семьи детей-инвалидов, совместно проживающих с ними.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Налоговые льготы </a:t>
            </a:r>
            <a:r>
              <a:rPr lang="ru-RU" dirty="0">
                <a:solidFill>
                  <a:schemeClr val="bg1"/>
                </a:solidFill>
              </a:rPr>
              <a:t>предоставляется с учетом положений </a:t>
            </a:r>
            <a:r>
              <a:rPr lang="ru-RU" dirty="0" smtClean="0">
                <a:solidFill>
                  <a:schemeClr val="bg1"/>
                </a:solidFill>
              </a:rPr>
              <a:t> статьи </a:t>
            </a:r>
            <a:r>
              <a:rPr lang="ru-RU" dirty="0">
                <a:solidFill>
                  <a:schemeClr val="bg1"/>
                </a:solidFill>
              </a:rPr>
              <a:t>407 Налогового кодекса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2013707744"/>
      </p:ext>
    </p:extLst>
  </p:cSld>
  <p:clrMapOvr>
    <a:masterClrMapping/>
  </p:clrMapOvr>
  <p:transition>
    <p:strip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и неналоговые доходы бюджета </a:t>
            </a:r>
            <a:br>
              <a:rPr lang="ru-RU" sz="310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2020-2022 </a:t>
            </a:r>
            <a:r>
              <a:rPr lang="ru-RU" sz="310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</a:t>
            </a:r>
            <a:r>
              <a:rPr lang="ru-RU" sz="2500" i="1" kern="0" dirty="0">
                <a:ln>
                  <a:solidFill>
                    <a:srgbClr val="1F497D">
                      <a:lumMod val="75000"/>
                    </a:srgbClr>
                  </a:solidFill>
                </a:ln>
                <a:solidFill>
                  <a:srgbClr val="0070C0"/>
                </a:solidFill>
                <a:effectLst/>
                <a:cs typeface="Times New Roman" pitchFamily="18" charset="0"/>
              </a:rPr>
              <a:t/>
            </a:r>
            <a:br>
              <a:rPr lang="ru-RU" sz="2500" i="1" kern="0" dirty="0">
                <a:ln>
                  <a:solidFill>
                    <a:srgbClr val="1F497D">
                      <a:lumMod val="75000"/>
                    </a:srgbClr>
                  </a:solidFill>
                </a:ln>
                <a:solidFill>
                  <a:srgbClr val="0070C0"/>
                </a:solidFill>
                <a:effectLst/>
                <a:cs typeface="Times New Roman" pitchFamily="18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865120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2288055"/>
      </p:ext>
    </p:extLst>
  </p:cSld>
  <p:clrMapOvr>
    <a:masterClrMapping/>
  </p:clrMapOvr>
  <p:transition>
    <p:strip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0070C0"/>
                </a:solidFill>
              </a:rPr>
              <a:t>СТРУКТУРА НАЛОГОВЫХ И НЕНАЛОГОВЫХ ДОХОДОВ </a:t>
            </a:r>
            <a:br>
              <a:rPr lang="ru-RU" sz="2700" dirty="0">
                <a:solidFill>
                  <a:srgbClr val="0070C0"/>
                </a:solidFill>
              </a:rPr>
            </a:br>
            <a:r>
              <a:rPr lang="ru-RU" sz="2700" dirty="0" smtClean="0">
                <a:solidFill>
                  <a:srgbClr val="0070C0"/>
                </a:solidFill>
              </a:rPr>
              <a:t>БЮДЖЕТА </a:t>
            </a:r>
            <a:r>
              <a:rPr lang="ru-RU" sz="2700" dirty="0">
                <a:solidFill>
                  <a:srgbClr val="0070C0"/>
                </a:solidFill>
              </a:rPr>
              <a:t>В </a:t>
            </a:r>
            <a:r>
              <a:rPr lang="ru-RU" sz="2700" dirty="0" smtClean="0">
                <a:solidFill>
                  <a:srgbClr val="0070C0"/>
                </a:solidFill>
              </a:rPr>
              <a:t>2019 </a:t>
            </a:r>
            <a:r>
              <a:rPr lang="ru-RU" sz="2700" dirty="0">
                <a:solidFill>
                  <a:srgbClr val="0070C0"/>
                </a:solidFill>
              </a:rPr>
              <a:t>ГОДУ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5885437"/>
              </p:ext>
            </p:extLst>
          </p:nvPr>
        </p:nvGraphicFramePr>
        <p:xfrm>
          <a:off x="395536" y="1268761"/>
          <a:ext cx="829126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509053"/>
      </p:ext>
    </p:extLst>
  </p:cSld>
  <p:clrMapOvr>
    <a:masterClrMapping/>
  </p:clrMapOvr>
  <p:transition>
    <p:strip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70C0"/>
                </a:solidFill>
              </a:rPr>
              <a:t>Структура расходов по разделам бюджетной классификации (</a:t>
            </a:r>
            <a:r>
              <a:rPr lang="ru-RU" sz="3200" dirty="0" err="1" smtClean="0">
                <a:solidFill>
                  <a:srgbClr val="0070C0"/>
                </a:solidFill>
              </a:rPr>
              <a:t>тыс.руб</a:t>
            </a:r>
            <a:r>
              <a:rPr lang="ru-RU" sz="3200" dirty="0" smtClean="0">
                <a:solidFill>
                  <a:srgbClr val="0070C0"/>
                </a:solidFill>
              </a:rPr>
              <a:t>.)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7294623"/>
              </p:ext>
            </p:extLst>
          </p:nvPr>
        </p:nvGraphicFramePr>
        <p:xfrm>
          <a:off x="107504" y="1412776"/>
          <a:ext cx="8856984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4850"/>
      </p:ext>
    </p:extLst>
  </p:cSld>
  <p:clrMapOvr>
    <a:masterClrMapping/>
  </p:clrMapOvr>
  <p:transition>
    <p:strip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dirty="0">
                <a:solidFill>
                  <a:srgbClr val="0070C0"/>
                </a:solidFill>
              </a:rPr>
              <a:t>Структура расходов по разделам бюджетной классификации </a:t>
            </a:r>
            <a:r>
              <a:rPr lang="ru-RU" sz="2900" dirty="0" smtClean="0">
                <a:solidFill>
                  <a:srgbClr val="0070C0"/>
                </a:solidFill>
              </a:rPr>
              <a:t>2020 </a:t>
            </a:r>
            <a:r>
              <a:rPr lang="ru-RU" sz="2900" dirty="0">
                <a:solidFill>
                  <a:srgbClr val="0070C0"/>
                </a:solidFill>
              </a:rPr>
              <a:t>год (%)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569324"/>
              </p:ext>
            </p:extLst>
          </p:nvPr>
        </p:nvGraphicFramePr>
        <p:xfrm>
          <a:off x="457200" y="1600200"/>
          <a:ext cx="8229600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0813382"/>
      </p:ext>
    </p:extLst>
  </p:cSld>
  <p:clrMapOvr>
    <a:masterClrMapping/>
  </p:clrMapOvr>
  <p:transition>
    <p:strip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Доля </a:t>
            </a:r>
            <a:r>
              <a:rPr lang="ru-RU" sz="2800" dirty="0" smtClean="0">
                <a:solidFill>
                  <a:srgbClr val="0070C0"/>
                </a:solidFill>
              </a:rPr>
              <a:t>муниципальных </a:t>
            </a:r>
            <a:r>
              <a:rPr lang="ru-RU" sz="2800" dirty="0">
                <a:solidFill>
                  <a:srgbClr val="0070C0"/>
                </a:solidFill>
              </a:rPr>
              <a:t>программ в общем объеме расходов, запланированных на  реализацию </a:t>
            </a:r>
            <a:r>
              <a:rPr lang="ru-RU" sz="2800" dirty="0" smtClean="0">
                <a:solidFill>
                  <a:srgbClr val="0070C0"/>
                </a:solidFill>
              </a:rPr>
              <a:t>муниципальных </a:t>
            </a:r>
            <a:r>
              <a:rPr lang="ru-RU" sz="2800" dirty="0">
                <a:solidFill>
                  <a:srgbClr val="0070C0"/>
                </a:solidFill>
              </a:rPr>
              <a:t>программ </a:t>
            </a:r>
            <a:r>
              <a:rPr lang="ru-RU" sz="2800" dirty="0" smtClean="0">
                <a:solidFill>
                  <a:srgbClr val="0070C0"/>
                </a:solidFill>
              </a:rPr>
              <a:t>Тацинского поселения </a:t>
            </a:r>
            <a:r>
              <a:rPr lang="ru-RU" sz="2800" dirty="0">
                <a:solidFill>
                  <a:srgbClr val="0070C0"/>
                </a:solidFill>
              </a:rPr>
              <a:t>в 2020 году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347864" y="3457600"/>
            <a:ext cx="2458616" cy="1180728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Развитие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культуры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%</a:t>
            </a: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395536" y="3337113"/>
            <a:ext cx="2458616" cy="1180728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vert="horz" anchor="ctr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Благоустройство</a:t>
            </a:r>
          </a:p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8,4 %</a:t>
            </a:r>
            <a:endParaRPr lang="ru-RU" sz="18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6346102" y="1988840"/>
            <a:ext cx="2458616" cy="1180728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vert="horz" anchor="ctr">
            <a:normAutofit fontScale="85000" lnSpcReduction="1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Обеспечение качественными жилищно-коммунальными услугами населения Тацинского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поселения 3,0 %</a:t>
            </a:r>
            <a:endParaRPr lang="ru-RU" sz="18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3347864" y="2014871"/>
            <a:ext cx="2458616" cy="1180728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vert="horz" anchor="ctr">
            <a:normAutofit fontScale="77500" lnSpcReduction="2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Защита населения и территории от чрезвычайных ситуаций, обеспечение пожарной безопасности и безопасности на водных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объектах 0,3 %</a:t>
            </a:r>
            <a:endParaRPr lang="ru-RU" sz="18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395536" y="1988840"/>
            <a:ext cx="2458616" cy="1180728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vert="horz" anchor="ctr">
            <a:normAutofit fontScale="925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Обеспечение общественного порядка и противодействие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преступности- 0,1 %</a:t>
            </a:r>
            <a:endParaRPr lang="ru-RU" sz="18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3563888" y="5013176"/>
            <a:ext cx="2458616" cy="1180728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vert="horz" anchor="ctr">
            <a:normAutofit fontScale="92500" lnSpcReduction="2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Формирование современной городской среды на территории</a:t>
            </a:r>
          </a:p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Тацинского сельского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поселения  74,1 %</a:t>
            </a:r>
            <a:endParaRPr lang="ru-RU" sz="18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406691" y="5019734"/>
            <a:ext cx="2447461" cy="1289585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vert="horz" anchor="ctr">
            <a:normAutofit fontScale="85000" lnSpcReduction="1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Обеспечение доступным и комфортным жильем населения Тацинского сельского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поселения 0,1 %</a:t>
            </a:r>
            <a:endParaRPr lang="ru-RU" sz="18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ъект 3"/>
          <p:cNvSpPr txBox="1">
            <a:spLocks/>
          </p:cNvSpPr>
          <p:nvPr/>
        </p:nvSpPr>
        <p:spPr>
          <a:xfrm>
            <a:off x="6384167" y="3496072"/>
            <a:ext cx="2458616" cy="1180728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vert="horz" anchor="ctr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и спорта</a:t>
            </a:r>
          </a:p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0,4 %</a:t>
            </a:r>
            <a:endParaRPr lang="ru-RU" sz="18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бъект 3"/>
          <p:cNvSpPr txBox="1">
            <a:spLocks/>
          </p:cNvSpPr>
          <p:nvPr/>
        </p:nvSpPr>
        <p:spPr>
          <a:xfrm>
            <a:off x="6397420" y="5004657"/>
            <a:ext cx="2458616" cy="1180728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vert="horz" anchor="ctr">
            <a:normAutofit fontScale="92500" lnSpcReduction="2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Развитие субъектов малого и среднего предпринимательства Тацинского сельского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поселения 0,1 %</a:t>
            </a:r>
            <a:endParaRPr lang="ru-RU" sz="18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89665"/>
      </p:ext>
    </p:extLst>
  </p:cSld>
  <p:clrMapOvr>
    <a:masterClrMapping/>
  </p:clrMapOvr>
  <p:transition>
    <p:strip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Муниципальная программа Тацинского сельского поселения «Обеспечение общественного порядка и противодействие преступности»</a:t>
            </a:r>
          </a:p>
        </p:txBody>
      </p:sp>
      <p:sp>
        <p:nvSpPr>
          <p:cNvPr id="5" name="Текст 28"/>
          <p:cNvSpPr txBox="1">
            <a:spLocks/>
          </p:cNvSpPr>
          <p:nvPr/>
        </p:nvSpPr>
        <p:spPr bwMode="auto">
          <a:xfrm>
            <a:off x="395536" y="1412776"/>
            <a:ext cx="3038872" cy="504056"/>
          </a:xfrm>
          <a:prstGeom prst="rect">
            <a:avLst/>
          </a:prstGeom>
          <a:solidFill>
            <a:srgbClr val="C0504D">
              <a:satMod val="150000"/>
              <a:alpha val="25000"/>
            </a:srgbClr>
          </a:solidFill>
          <a:ln w="12700">
            <a:solidFill>
              <a:srgbClr val="C0504D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45720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900" b="1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600" b="1" kern="1200">
                <a:solidFill>
                  <a:srgbClr val="9BBB59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95000"/>
                  </a:sys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Основные цели программы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95000"/>
                </a:sys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graphicFrame>
        <p:nvGraphicFramePr>
          <p:cNvPr id="6" name="Содержимое 3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288315383"/>
              </p:ext>
            </p:extLst>
          </p:nvPr>
        </p:nvGraphicFramePr>
        <p:xfrm>
          <a:off x="3491880" y="1484784"/>
          <a:ext cx="5544616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3866479" y="2348880"/>
            <a:ext cx="5184576" cy="486000"/>
          </a:xfrm>
          <a:prstGeom prst="roundRect">
            <a:avLst/>
          </a:prstGeom>
          <a:gradFill rotWithShape="1">
            <a:gsLst>
              <a:gs pos="0">
                <a:srgbClr val="4F81BD">
                  <a:tint val="1000"/>
                  <a:satMod val="255000"/>
                </a:srgbClr>
              </a:gs>
              <a:gs pos="55000">
                <a:srgbClr val="4F81BD">
                  <a:tint val="12000"/>
                  <a:satMod val="255000"/>
                </a:srgbClr>
              </a:gs>
              <a:gs pos="100000">
                <a:srgbClr val="4F81B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4F81BD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Средства местного бюджета</a:t>
            </a: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3716040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6084168" y="319978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7164288" y="3246512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8189044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5004048" y="3225428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4" name="Содержимое 31"/>
          <p:cNvSpPr>
            <a:spLocks noGrp="1"/>
          </p:cNvSpPr>
          <p:nvPr>
            <p:ph sz="quarter" idx="4294967295"/>
          </p:nvPr>
        </p:nvSpPr>
        <p:spPr>
          <a:xfrm>
            <a:off x="140032" y="2043708"/>
            <a:ext cx="3321488" cy="2160240"/>
          </a:xfrm>
          <a:prstGeom prst="rect">
            <a:avLst/>
          </a:prstGeom>
          <a:gradFill rotWithShape="1">
            <a:gsLst>
              <a:gs pos="0">
                <a:srgbClr val="4BACC6">
                  <a:tint val="43000"/>
                  <a:satMod val="165000"/>
                </a:srgbClr>
              </a:gs>
              <a:gs pos="55000">
                <a:srgbClr val="4BACC6">
                  <a:tint val="83000"/>
                  <a:satMod val="155000"/>
                </a:srgbClr>
              </a:gs>
              <a:gs pos="100000">
                <a:srgbClr val="4BACC6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0" rIns="36000">
            <a:noAutofit/>
          </a:bodyPr>
          <a:lstStyle/>
          <a:p>
            <a:pPr marL="137160" indent="0" algn="just">
              <a:spcAft>
                <a:spcPts val="0"/>
              </a:spcAft>
              <a:buNone/>
            </a:pPr>
            <a:r>
              <a:rPr lang="ru-RU" sz="1800" dirty="0">
                <a:ea typeface="Times New Roman"/>
              </a:rPr>
              <a:t>повышение качества и результативности реализуемых мер по охране общественного порядка, снижение уровня преступности, противодействию терроризму и экстремизму.</a:t>
            </a:r>
            <a:endParaRPr kumimoji="0" lang="ru-RU" sz="18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 descr="\\ZEMLEUSTROITEL\Users\Землеустроитель\Desktop\Общая папка\невдах\фото к отчету\IMG_025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649" y="4544154"/>
            <a:ext cx="2621406" cy="2089202"/>
          </a:xfrm>
          <a:prstGeom prst="rect">
            <a:avLst/>
          </a:prstGeom>
          <a:noFill/>
        </p:spPr>
      </p:pic>
      <p:pic>
        <p:nvPicPr>
          <p:cNvPr id="16" name="Picture 3" descr="F:\ФОТО НА ОТЧЕТ\фото\фото\IMG-20190726-WA000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1920" y="4137749"/>
            <a:ext cx="2037219" cy="2528406"/>
          </a:xfrm>
          <a:prstGeom prst="rect">
            <a:avLst/>
          </a:prstGeom>
          <a:noFill/>
        </p:spPr>
      </p:pic>
      <p:pic>
        <p:nvPicPr>
          <p:cNvPr id="17" name="Рисунок 16" descr="IMG_977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1506" y="4292574"/>
            <a:ext cx="3347863" cy="234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47072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Муниципальная программа Тацинского сельского поселения «Защита населения и территории от чрезвычайных ситуаций, обеспечение пожарной безопасности и безопасности на водных объектах»</a:t>
            </a:r>
          </a:p>
        </p:txBody>
      </p:sp>
      <p:sp>
        <p:nvSpPr>
          <p:cNvPr id="4" name="Текст 28"/>
          <p:cNvSpPr txBox="1">
            <a:spLocks/>
          </p:cNvSpPr>
          <p:nvPr/>
        </p:nvSpPr>
        <p:spPr bwMode="auto">
          <a:xfrm>
            <a:off x="395536" y="1412776"/>
            <a:ext cx="3038872" cy="504056"/>
          </a:xfrm>
          <a:prstGeom prst="rect">
            <a:avLst/>
          </a:prstGeom>
          <a:solidFill>
            <a:srgbClr val="C0504D">
              <a:satMod val="150000"/>
              <a:alpha val="25000"/>
            </a:srgbClr>
          </a:solidFill>
          <a:ln w="12700">
            <a:solidFill>
              <a:srgbClr val="C0504D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45720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900" b="1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600" b="1" kern="1200">
                <a:solidFill>
                  <a:srgbClr val="9BBB59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95000"/>
                  </a:sys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Основные цели программы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95000"/>
                </a:sys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Содержимое 31"/>
          <p:cNvSpPr>
            <a:spLocks noGrp="1"/>
          </p:cNvSpPr>
          <p:nvPr>
            <p:ph sz="quarter" idx="4294967295"/>
          </p:nvPr>
        </p:nvSpPr>
        <p:spPr>
          <a:xfrm>
            <a:off x="140032" y="2043708"/>
            <a:ext cx="3321488" cy="2160240"/>
          </a:xfrm>
          <a:prstGeom prst="rect">
            <a:avLst/>
          </a:prstGeom>
          <a:gradFill rotWithShape="1">
            <a:gsLst>
              <a:gs pos="0">
                <a:srgbClr val="4BACC6">
                  <a:tint val="43000"/>
                  <a:satMod val="165000"/>
                </a:srgbClr>
              </a:gs>
              <a:gs pos="55000">
                <a:srgbClr val="4BACC6">
                  <a:tint val="83000"/>
                  <a:satMod val="155000"/>
                </a:srgbClr>
              </a:gs>
              <a:gs pos="100000">
                <a:srgbClr val="4BACC6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0" rIns="36000">
            <a:noAutofit/>
          </a:bodyPr>
          <a:lstStyle/>
          <a:p>
            <a:pPr marL="137160" indent="0" algn="just">
              <a:spcAft>
                <a:spcPts val="0"/>
              </a:spcAft>
              <a:buNone/>
            </a:pPr>
            <a:r>
              <a:rPr lang="ru-RU" sz="1600" dirty="0" smtClean="0">
                <a:ea typeface="Times New Roman"/>
              </a:rPr>
              <a:t>Минимизация </a:t>
            </a:r>
            <a:r>
              <a:rPr lang="ru-RU" sz="1600" dirty="0">
                <a:ea typeface="Times New Roman"/>
              </a:rPr>
              <a:t>социального и экономического ущерба, наносимого населению, экономике и природной среде от чрезвычайных ситуаций природного и техногенного характера, пожаров и происшествий на водных объектах</a:t>
            </a:r>
            <a:endParaRPr kumimoji="0" lang="ru-RU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3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426298561"/>
              </p:ext>
            </p:extLst>
          </p:nvPr>
        </p:nvGraphicFramePr>
        <p:xfrm>
          <a:off x="3491880" y="1484784"/>
          <a:ext cx="5544616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Стрелка вниз 13"/>
          <p:cNvSpPr/>
          <p:nvPr/>
        </p:nvSpPr>
        <p:spPr>
          <a:xfrm>
            <a:off x="3716040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901704" y="3212728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6084168" y="3212728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7092280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8244408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779912" y="2132856"/>
            <a:ext cx="5184576" cy="486000"/>
          </a:xfrm>
          <a:prstGeom prst="roundRect">
            <a:avLst/>
          </a:prstGeom>
          <a:gradFill rotWithShape="1">
            <a:gsLst>
              <a:gs pos="0">
                <a:srgbClr val="4F81BD">
                  <a:tint val="1000"/>
                  <a:satMod val="255000"/>
                </a:srgbClr>
              </a:gs>
              <a:gs pos="55000">
                <a:srgbClr val="4F81BD">
                  <a:tint val="12000"/>
                  <a:satMod val="255000"/>
                </a:srgbClr>
              </a:gs>
              <a:gs pos="100000">
                <a:srgbClr val="4F81B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4F81BD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Средства местного бюджета</a:t>
            </a:r>
            <a: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endParaRPr kumimoji="0" lang="ru-RU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20" name="Рисунок 19" descr="IMG_20190522_11472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8758" y="4437112"/>
            <a:ext cx="3264978" cy="1970245"/>
          </a:xfrm>
          <a:prstGeom prst="rect">
            <a:avLst/>
          </a:prstGeom>
        </p:spPr>
      </p:pic>
      <p:pic>
        <p:nvPicPr>
          <p:cNvPr id="2050" name="Picture 2" descr="http://pskovadmin.ru/uploaded_files/files/%D0%B4%D0%B5%D0%B9%D1%81%D1%82%D0%B2%D0%B8%D1%8F%20%D0%BF%D1%80%D0%B8%20%D0%BB%D0%B5%D1%81%D0%BD%D1%8B%D1%85%20%D0%BF%D0%BE%D0%B6%D0%B0%D1%80%D0%B0%D1%85.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192" y="4078031"/>
            <a:ext cx="2445024" cy="173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 descr="противоклещевая обработка в парке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2200" y="4078031"/>
            <a:ext cx="2160964" cy="257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26917"/>
      </p:ext>
    </p:extLst>
  </p:cSld>
  <p:clrMapOvr>
    <a:masterClrMapping/>
  </p:clrMapOvr>
  <p:transition>
    <p:strip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Основные мероприятия муниципальной программы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052736"/>
            <a:ext cx="7416824" cy="1080120"/>
          </a:xfrm>
          <a:prstGeom prst="rect">
            <a:avLst/>
          </a:prstGeom>
          <a:solidFill>
            <a:srgbClr val="66FFCC"/>
          </a:solidFill>
          <a:ln w="9525" cap="flat" cmpd="sng" algn="ctr">
            <a:solidFill>
              <a:srgbClr val="4BACC6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400" b="1" kern="0" dirty="0">
                <a:solidFill>
                  <a:sysClr val="windowText" lastClr="000000"/>
                </a:solidFill>
                <a:latin typeface="Georgia"/>
              </a:rPr>
              <a:t> обеспечение эффективного предупреждения, деятельности  и ликвидации чрезвычайных </a:t>
            </a:r>
            <a:r>
              <a:rPr lang="ru-RU" sz="1400" b="1" kern="0" dirty="0" smtClean="0">
                <a:solidFill>
                  <a:sysClr val="windowText" lastClr="000000"/>
                </a:solidFill>
                <a:latin typeface="Georgia"/>
              </a:rPr>
              <a:t>ситуаций </a:t>
            </a:r>
            <a:r>
              <a:rPr lang="ru-RU" sz="1400" b="1" kern="0" dirty="0">
                <a:solidFill>
                  <a:sysClr val="windowText" lastClr="000000"/>
                </a:solidFill>
                <a:latin typeface="Georgia"/>
              </a:rPr>
              <a:t>природного и техногенного характера, пожаров, происшествий на водных объектах, а также ликвидации последствий </a:t>
            </a:r>
            <a:r>
              <a:rPr lang="ru-RU" sz="1400" b="1" kern="0" dirty="0" smtClean="0">
                <a:solidFill>
                  <a:sysClr val="windowText" lastClr="000000"/>
                </a:solidFill>
                <a:latin typeface="Georgia"/>
              </a:rPr>
              <a:t>террористических </a:t>
            </a:r>
            <a:r>
              <a:rPr lang="ru-RU" sz="1400" b="1" kern="0" dirty="0">
                <a:solidFill>
                  <a:sysClr val="windowText" lastClr="000000"/>
                </a:solidFill>
                <a:latin typeface="Georgia"/>
              </a:rPr>
              <a:t>акций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492896"/>
            <a:ext cx="7344816" cy="1008111"/>
          </a:xfrm>
          <a:prstGeom prst="rect">
            <a:avLst/>
          </a:prstGeom>
          <a:solidFill>
            <a:srgbClr val="66FFCC"/>
          </a:solidFill>
          <a:ln w="9525" cap="flat" cmpd="sng" algn="ctr">
            <a:solidFill>
              <a:srgbClr val="4BACC6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400" b="1" dirty="0">
                <a:solidFill>
                  <a:schemeClr val="bg1"/>
                </a:solidFill>
                <a:latin typeface="+mj-lt"/>
                <a:ea typeface="Times New Roman"/>
              </a:rPr>
              <a:t>обеспечение и поддержание высокой готовности сил и средств систем гражданской обороны, защиты населения и территорий от чрезвычайных ситуаций природного и техногенного характера, обеспечения пожарной безопасности и безопасности людей на водных объектах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0420" y="3799766"/>
            <a:ext cx="6140052" cy="504055"/>
          </a:xfrm>
          <a:prstGeom prst="rect">
            <a:avLst/>
          </a:prstGeom>
          <a:solidFill>
            <a:srgbClr val="66FFCC"/>
          </a:solidFill>
          <a:ln w="9525" cap="flat" cmpd="sng" algn="ctr">
            <a:solidFill>
              <a:srgbClr val="4BACC6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400" b="1" kern="0" dirty="0">
                <a:solidFill>
                  <a:sysClr val="windowText" lastClr="000000"/>
                </a:solidFill>
                <a:latin typeface="Georgia"/>
              </a:rPr>
              <a:t> </a:t>
            </a:r>
            <a:r>
              <a:rPr lang="ru-RU" sz="1400" b="1" dirty="0">
                <a:solidFill>
                  <a:schemeClr val="bg1"/>
                </a:solidFill>
              </a:rPr>
              <a:t>развитие системы обеспечения промышленной безопасности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/>
            </a:endParaRPr>
          </a:p>
        </p:txBody>
      </p:sp>
      <p:pic>
        <p:nvPicPr>
          <p:cNvPr id="7" name="Picture 1" descr="\\Zem\общая папка\ФОТО 2016\пожары\IMG_98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438213"/>
            <a:ext cx="2592288" cy="2081907"/>
          </a:xfrm>
          <a:prstGeom prst="rect">
            <a:avLst/>
          </a:prstGeom>
          <a:noFill/>
        </p:spPr>
      </p:pic>
      <p:pic>
        <p:nvPicPr>
          <p:cNvPr id="8" name="Picture 2" descr="\\Zem\общая папка\лена\социалка фото\IMG_13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7638" y="4488904"/>
            <a:ext cx="3206730" cy="201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5287229"/>
      </p:ext>
    </p:extLst>
  </p:cSld>
  <p:clrMapOvr>
    <a:masterClrMapping/>
  </p:clrMapOvr>
  <p:transition>
    <p:strip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7"/>
          <p:cNvSpPr>
            <a:spLocks noChangeArrowheads="1"/>
          </p:cNvSpPr>
          <p:nvPr/>
        </p:nvSpPr>
        <p:spPr bwMode="gray">
          <a:xfrm>
            <a:off x="467544" y="332657"/>
            <a:ext cx="8208912" cy="144016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>
                  <a:gamma/>
                  <a:shade val="46275"/>
                  <a:invGamma/>
                </a:srgbClr>
              </a:gs>
              <a:gs pos="5000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ru-RU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Основа формирования местного</a:t>
            </a:r>
          </a:p>
          <a:p>
            <a:pPr algn="ctr"/>
            <a:r>
              <a:rPr lang="ru-RU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бюджета на 2020 год и на плановый </a:t>
            </a:r>
          </a:p>
          <a:p>
            <a:pPr algn="ctr"/>
            <a:r>
              <a:rPr lang="ru-RU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период 2021 и 2022 года </a:t>
            </a: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gray">
          <a:xfrm>
            <a:off x="1763688" y="1777483"/>
            <a:ext cx="5759450" cy="1435494"/>
          </a:xfrm>
          <a:prstGeom prst="upArrow">
            <a:avLst>
              <a:gd name="adj1" fmla="val 56944"/>
              <a:gd name="adj2" fmla="val 50782"/>
            </a:avLst>
          </a:prstGeom>
          <a:gradFill rotWithShape="1">
            <a:gsLst>
              <a:gs pos="0">
                <a:srgbClr val="0099CC"/>
              </a:gs>
              <a:gs pos="100000">
                <a:srgbClr val="0099CC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3501008"/>
            <a:ext cx="2304256" cy="2736304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прогноз  </a:t>
            </a:r>
            <a:r>
              <a:rPr lang="ru-RU" sz="1600" b="1" dirty="0">
                <a:solidFill>
                  <a:sysClr val="windowText" lastClr="000000"/>
                </a:solidFill>
                <a:latin typeface="Calibri"/>
              </a:rPr>
              <a:t>социально-экономического      развития Тацинского   сельского </a:t>
            </a: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поселения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(</a:t>
            </a:r>
            <a:r>
              <a:rPr lang="ru-RU" sz="1600" b="1" dirty="0">
                <a:solidFill>
                  <a:sysClr val="windowText" lastClr="000000"/>
                </a:solidFill>
                <a:latin typeface="Calibri"/>
              </a:rPr>
              <a:t>Постановление администрации Тацинского сельского поселения от 28.06.2019 г. № 138)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59832" y="3501008"/>
            <a:ext cx="2521028" cy="2740564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Муниципальные программы Тацинского сельского поселения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84168" y="3501008"/>
            <a:ext cx="2521028" cy="2736304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основные направления </a:t>
            </a:r>
            <a:r>
              <a:rPr lang="ru-RU" sz="1600" b="1" dirty="0">
                <a:solidFill>
                  <a:sysClr val="windowText" lastClr="000000"/>
                </a:solidFill>
                <a:latin typeface="Calibri"/>
              </a:rPr>
              <a:t>бюджетной и налоговой политики Тацинского сельского поселения на </a:t>
            </a: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2020-2022 годы (постановление </a:t>
            </a:r>
            <a:r>
              <a:rPr lang="ru-RU" sz="1600" b="1" dirty="0">
                <a:solidFill>
                  <a:sysClr val="windowText" lastClr="000000"/>
                </a:solidFill>
                <a:latin typeface="Calibri"/>
              </a:rPr>
              <a:t>Главы Тацинского сельского поселения  от </a:t>
            </a:r>
            <a:r>
              <a:rPr lang="ru-RU" sz="1600" b="1" dirty="0" err="1" smtClean="0">
                <a:solidFill>
                  <a:sysClr val="windowText" lastClr="000000"/>
                </a:solidFill>
                <a:latin typeface="Calibri"/>
              </a:rPr>
              <a:t>05.11.2019г</a:t>
            </a:r>
            <a:r>
              <a:rPr lang="ru-RU" sz="1600" b="1" dirty="0">
                <a:solidFill>
                  <a:sysClr val="windowText" lastClr="000000"/>
                </a:solidFill>
                <a:latin typeface="Calibri"/>
              </a:rPr>
              <a:t>. № </a:t>
            </a: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247)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582534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112474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М</a:t>
            </a:r>
            <a:r>
              <a:rPr lang="ru-RU" sz="2000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униципальная программа «Управление </a:t>
            </a:r>
            <a:r>
              <a:rPr lang="ru-RU" sz="2000" dirty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муниципальными финансами и создание условий для эффективного управления муниципальными финансами» 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4" name="Текст 28"/>
          <p:cNvSpPr txBox="1">
            <a:spLocks noGrp="1"/>
          </p:cNvSpPr>
          <p:nvPr>
            <p:ph idx="1"/>
          </p:nvPr>
        </p:nvSpPr>
        <p:spPr bwMode="auto">
          <a:xfrm>
            <a:off x="2555776" y="1124744"/>
            <a:ext cx="4186808" cy="432048"/>
          </a:xfrm>
          <a:prstGeom prst="rect">
            <a:avLst/>
          </a:prstGeom>
          <a:solidFill>
            <a:srgbClr val="C0504D">
              <a:satMod val="150000"/>
              <a:alpha val="25000"/>
            </a:srgbClr>
          </a:solidFill>
          <a:ln w="12700">
            <a:solidFill>
              <a:srgbClr val="C0504D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45720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900" b="1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600" b="1" kern="1200">
                <a:solidFill>
                  <a:srgbClr val="9BBB59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95000"/>
                  </a:sys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Основные цели программы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95000"/>
                </a:sys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Содержимое 31"/>
          <p:cNvSpPr txBox="1">
            <a:spLocks/>
          </p:cNvSpPr>
          <p:nvPr/>
        </p:nvSpPr>
        <p:spPr>
          <a:xfrm>
            <a:off x="179512" y="1628800"/>
            <a:ext cx="8752448" cy="1296144"/>
          </a:xfrm>
          <a:prstGeom prst="rect">
            <a:avLst/>
          </a:prstGeom>
          <a:gradFill rotWithShape="1">
            <a:gsLst>
              <a:gs pos="0">
                <a:srgbClr val="4BACC6">
                  <a:tint val="43000"/>
                  <a:satMod val="165000"/>
                </a:srgbClr>
              </a:gs>
              <a:gs pos="55000">
                <a:srgbClr val="4BACC6">
                  <a:tint val="83000"/>
                  <a:satMod val="155000"/>
                </a:srgbClr>
              </a:gs>
              <a:gs pos="100000">
                <a:srgbClr val="4BACC6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rIns="36000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just">
              <a:buNone/>
            </a:pPr>
            <a:r>
              <a:rPr lang="ru-RU" sz="1200" dirty="0" smtClean="0">
                <a:ea typeface="Times New Roman"/>
              </a:rPr>
              <a:t>1. </a:t>
            </a:r>
            <a:r>
              <a:rPr lang="ru-RU" sz="1400" dirty="0">
                <a:ea typeface="Times New Roman"/>
              </a:rPr>
              <a:t>Создание условий для обеспечения долгосрочной сбалансированности и устойчивости местного бюджета</a:t>
            </a:r>
          </a:p>
          <a:p>
            <a:pPr marL="137160" indent="0" algn="just">
              <a:buNone/>
            </a:pPr>
            <a:r>
              <a:rPr lang="ru-RU" sz="1400" dirty="0">
                <a:ea typeface="Times New Roman"/>
              </a:rPr>
              <a:t>2. Формирование расходных обязательств с учетом их оптимизации и повышения эффективности</a:t>
            </a:r>
          </a:p>
          <a:p>
            <a:pPr marL="137160" indent="0" algn="just">
              <a:buNone/>
            </a:pPr>
            <a:r>
              <a:rPr lang="ru-RU" sz="1400" dirty="0">
                <a:ea typeface="Times New Roman"/>
              </a:rPr>
              <a:t>3. Нормативное правовое регулирование бюджетного процесса, своевременная и качественная подготовка проекта решения о бюджете поселения на очередной финансовый год и плановый период.</a:t>
            </a:r>
          </a:p>
          <a:p>
            <a:pPr marL="137160" indent="0" algn="just">
              <a:buNone/>
            </a:pPr>
            <a:r>
              <a:rPr lang="ru-RU" sz="1400" dirty="0">
                <a:ea typeface="Times New Roman"/>
              </a:rPr>
              <a:t>4. Организация исполнения местного бюджета, формирование бюджетной отчетности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3248" y="3212976"/>
            <a:ext cx="51488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Calibri"/>
              </a:rPr>
              <a:t>1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Calibri"/>
              </a:rPr>
              <a:t>. 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Calibri"/>
              </a:rPr>
              <a:t>Объем налоговых и неналоговых доходов консолидируемого бюджета Тацинского сельского поселения, тыс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Calibri"/>
              </a:rPr>
              <a:t>. рублей</a:t>
            </a:r>
            <a:endParaRPr lang="ru-RU" sz="1600" dirty="0">
              <a:solidFill>
                <a:srgbClr val="002060"/>
              </a:solidFill>
              <a:latin typeface="Courier New"/>
              <a:ea typeface="Calibri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/>
                <a:ea typeface="Calibri"/>
              </a:rPr>
              <a:t>2. Доля расходов местного бюджета, формируемых в рамках муниципальных программ поселения, в общем объеме расходов местного бюджета, процентов</a:t>
            </a:r>
            <a:endParaRPr lang="ru-RU" sz="1600" dirty="0">
              <a:solidFill>
                <a:srgbClr val="002060"/>
              </a:solidFill>
              <a:latin typeface="Courier New"/>
              <a:ea typeface="Calibri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/>
                <a:ea typeface="Calibri"/>
              </a:rPr>
              <a:t> 3. Своевременное внесение проекта решения о бюджете поселения на очередной финансовый год и плановый период и об отчете об исполнении  бюджета поселения, в сроки, установленные БК РФ, да/нет.</a:t>
            </a:r>
            <a:endParaRPr lang="ru-RU" sz="1600" dirty="0">
              <a:solidFill>
                <a:srgbClr val="002060"/>
              </a:solidFill>
              <a:latin typeface="Courier New"/>
              <a:ea typeface="Calibri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/>
                <a:ea typeface="Calibri"/>
              </a:rPr>
              <a:t>4. Исполнение расходных обязательств поселения, %.</a:t>
            </a:r>
            <a:endParaRPr lang="ru-RU" sz="1600" dirty="0">
              <a:solidFill>
                <a:srgbClr val="002060"/>
              </a:solidFill>
              <a:effectLst/>
              <a:latin typeface="Courier New"/>
              <a:ea typeface="Calibri"/>
            </a:endParaRPr>
          </a:p>
        </p:txBody>
      </p:sp>
      <p:pic>
        <p:nvPicPr>
          <p:cNvPr id="3074" name="Picture 2" descr="https://postupi.online/images/images275/35/8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73016"/>
            <a:ext cx="345638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94979"/>
      </p:ext>
    </p:extLst>
  </p:cSld>
  <p:clrMapOvr>
    <a:masterClrMapping/>
  </p:clrMapOvr>
  <p:transition>
    <p:strip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Муниципальная программа Тацинского сельского поселения «Обеспечение качественными жилищно-коммунальными услугами населения Тацинского поселения»</a:t>
            </a:r>
          </a:p>
        </p:txBody>
      </p:sp>
      <p:sp>
        <p:nvSpPr>
          <p:cNvPr id="4" name="Текст 28"/>
          <p:cNvSpPr txBox="1">
            <a:spLocks noGrp="1"/>
          </p:cNvSpPr>
          <p:nvPr>
            <p:ph idx="1"/>
          </p:nvPr>
        </p:nvSpPr>
        <p:spPr bwMode="auto">
          <a:xfrm>
            <a:off x="611560" y="1700808"/>
            <a:ext cx="2674640" cy="532656"/>
          </a:xfrm>
          <a:prstGeom prst="rect">
            <a:avLst/>
          </a:prstGeom>
          <a:solidFill>
            <a:srgbClr val="C0504D">
              <a:satMod val="150000"/>
              <a:alpha val="25000"/>
            </a:srgbClr>
          </a:solidFill>
          <a:ln w="12700">
            <a:solidFill>
              <a:srgbClr val="C0504D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45720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900" b="1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600" b="1" kern="1200">
                <a:solidFill>
                  <a:srgbClr val="9BBB59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95000"/>
                  </a:sys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Основные цели программы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95000"/>
                </a:sys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Содержимое 31"/>
          <p:cNvSpPr txBox="1">
            <a:spLocks/>
          </p:cNvSpPr>
          <p:nvPr/>
        </p:nvSpPr>
        <p:spPr>
          <a:xfrm>
            <a:off x="140032" y="2043708"/>
            <a:ext cx="3321488" cy="1684860"/>
          </a:xfrm>
          <a:prstGeom prst="rect">
            <a:avLst/>
          </a:prstGeom>
          <a:gradFill rotWithShape="1">
            <a:gsLst>
              <a:gs pos="0">
                <a:srgbClr val="4BACC6">
                  <a:tint val="43000"/>
                  <a:satMod val="165000"/>
                </a:srgbClr>
              </a:gs>
              <a:gs pos="55000">
                <a:srgbClr val="4BACC6">
                  <a:tint val="83000"/>
                  <a:satMod val="155000"/>
                </a:srgbClr>
              </a:gs>
              <a:gs pos="100000">
                <a:srgbClr val="4BACC6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rIns="36000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just">
              <a:buNone/>
            </a:pPr>
            <a:r>
              <a:rPr lang="ru-RU" sz="1200" dirty="0">
                <a:ea typeface="Times New Roman"/>
              </a:rPr>
              <a:t>-</a:t>
            </a:r>
            <a:r>
              <a:rPr lang="ru-RU" sz="2000" dirty="0">
                <a:ea typeface="Times New Roman"/>
              </a:rPr>
              <a:t>повышение качества и надежности предоставления жилищно-коммунальных услуг населению поселения</a:t>
            </a:r>
            <a:endParaRPr lang="ru-RU" sz="2000" i="1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4727838"/>
              </p:ext>
            </p:extLst>
          </p:nvPr>
        </p:nvGraphicFramePr>
        <p:xfrm>
          <a:off x="3491880" y="1484784"/>
          <a:ext cx="5544616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779912" y="2276872"/>
            <a:ext cx="5184576" cy="486000"/>
          </a:xfrm>
          <a:prstGeom prst="roundRect">
            <a:avLst/>
          </a:prstGeom>
          <a:gradFill rotWithShape="1">
            <a:gsLst>
              <a:gs pos="0">
                <a:srgbClr val="4F81BD">
                  <a:tint val="1000"/>
                  <a:satMod val="255000"/>
                </a:srgbClr>
              </a:gs>
              <a:gs pos="55000">
                <a:srgbClr val="4F81BD">
                  <a:tint val="12000"/>
                  <a:satMod val="255000"/>
                </a:srgbClr>
              </a:gs>
              <a:gs pos="100000">
                <a:srgbClr val="4F81B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4F81BD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Средства местного бюджета</a:t>
            </a: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716040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939308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6084168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7164288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8244408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14" name="Рисунок 13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552" y="3949683"/>
            <a:ext cx="1754221" cy="2693348"/>
          </a:xfrm>
          <a:prstGeom prst="rect">
            <a:avLst/>
          </a:prstGeom>
        </p:spPr>
      </p:pic>
      <p:pic>
        <p:nvPicPr>
          <p:cNvPr id="15" name="Рисунок 14" descr="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1520" y="4085385"/>
            <a:ext cx="1553710" cy="2421943"/>
          </a:xfrm>
          <a:prstGeom prst="rect">
            <a:avLst/>
          </a:prstGeom>
        </p:spPr>
      </p:pic>
      <p:pic>
        <p:nvPicPr>
          <p:cNvPr id="16" name="Рисунок 15" descr="электрическая опора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7425" y="4062887"/>
            <a:ext cx="1656184" cy="250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38147"/>
      </p:ext>
    </p:extLst>
  </p:cSld>
  <p:clrMapOvr>
    <a:masterClrMapping/>
  </p:clrMapOvr>
  <p:transition>
    <p:strip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Муниципальная программа Тацинского сельского поселения </a:t>
            </a:r>
            <a:r>
              <a:rPr lang="ru-RU" sz="2000" dirty="0" smtClean="0">
                <a:solidFill>
                  <a:srgbClr val="0070C0"/>
                </a:solidFill>
              </a:rPr>
              <a:t>  «Благоустройство</a:t>
            </a:r>
            <a:r>
              <a:rPr lang="ru-RU" sz="2000" dirty="0">
                <a:solidFill>
                  <a:srgbClr val="0070C0"/>
                </a:solidFill>
              </a:rPr>
              <a:t>»</a:t>
            </a:r>
          </a:p>
        </p:txBody>
      </p:sp>
      <p:sp>
        <p:nvSpPr>
          <p:cNvPr id="4" name="Текст 28"/>
          <p:cNvSpPr txBox="1">
            <a:spLocks noGrp="1"/>
          </p:cNvSpPr>
          <p:nvPr>
            <p:ph idx="1"/>
          </p:nvPr>
        </p:nvSpPr>
        <p:spPr bwMode="auto">
          <a:xfrm>
            <a:off x="535464" y="1268760"/>
            <a:ext cx="2530624" cy="604664"/>
          </a:xfrm>
          <a:prstGeom prst="rect">
            <a:avLst/>
          </a:prstGeom>
          <a:solidFill>
            <a:srgbClr val="C0504D">
              <a:satMod val="150000"/>
              <a:alpha val="25000"/>
            </a:srgbClr>
          </a:solidFill>
          <a:ln w="12700">
            <a:solidFill>
              <a:srgbClr val="C0504D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45720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900" b="1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600" b="1" kern="1200">
                <a:solidFill>
                  <a:srgbClr val="9BBB59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95000"/>
                  </a:sys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Основные цели программы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95000"/>
                </a:sys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Содержимое 31"/>
          <p:cNvSpPr txBox="1">
            <a:spLocks/>
          </p:cNvSpPr>
          <p:nvPr/>
        </p:nvSpPr>
        <p:spPr>
          <a:xfrm>
            <a:off x="140032" y="2043708"/>
            <a:ext cx="3321488" cy="2160240"/>
          </a:xfrm>
          <a:prstGeom prst="rect">
            <a:avLst/>
          </a:prstGeom>
          <a:gradFill rotWithShape="1">
            <a:gsLst>
              <a:gs pos="0">
                <a:srgbClr val="4BACC6">
                  <a:tint val="43000"/>
                  <a:satMod val="165000"/>
                </a:srgbClr>
              </a:gs>
              <a:gs pos="55000">
                <a:srgbClr val="4BACC6">
                  <a:tint val="83000"/>
                  <a:satMod val="155000"/>
                </a:srgbClr>
              </a:gs>
              <a:gs pos="100000">
                <a:srgbClr val="4BACC6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rIns="36000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just">
              <a:buNone/>
            </a:pPr>
            <a:r>
              <a:rPr lang="ru-RU" sz="1200" dirty="0">
                <a:ea typeface="Times New Roman"/>
              </a:rPr>
              <a:t>-</a:t>
            </a:r>
            <a:r>
              <a:rPr lang="ru-RU" sz="1600" dirty="0">
                <a:ea typeface="Times New Roman"/>
              </a:rPr>
              <a:t>повышение эстетического уровня жизни  населения Тацинского сельского поселения;</a:t>
            </a:r>
          </a:p>
          <a:p>
            <a:pPr marL="137160" indent="0" algn="just">
              <a:buNone/>
            </a:pPr>
            <a:r>
              <a:rPr lang="ru-RU" sz="1600" dirty="0">
                <a:ea typeface="Times New Roman"/>
              </a:rPr>
              <a:t>- повышение уровня внешнего благоустройства </a:t>
            </a:r>
            <a:r>
              <a:rPr lang="ru-RU" sz="1600" dirty="0" smtClean="0">
                <a:ea typeface="Times New Roman"/>
              </a:rPr>
              <a:t>и санитарного </a:t>
            </a:r>
            <a:r>
              <a:rPr lang="ru-RU" sz="1600" dirty="0">
                <a:ea typeface="Times New Roman"/>
              </a:rPr>
              <a:t>содержания Тацинского сельского </a:t>
            </a:r>
            <a:r>
              <a:rPr lang="ru-RU" sz="1600" dirty="0" smtClean="0">
                <a:ea typeface="Times New Roman"/>
              </a:rPr>
              <a:t>поселения</a:t>
            </a:r>
            <a:r>
              <a:rPr lang="ru-RU" sz="1600" dirty="0">
                <a:ea typeface="Times New Roman"/>
              </a:rPr>
              <a:t>.</a:t>
            </a:r>
          </a:p>
          <a:p>
            <a:pPr marL="137160" indent="0">
              <a:buFont typeface="Wingdings 2"/>
              <a:buNone/>
            </a:pPr>
            <a:endParaRPr lang="ru-RU" sz="1200" i="1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9118044"/>
              </p:ext>
            </p:extLst>
          </p:nvPr>
        </p:nvGraphicFramePr>
        <p:xfrm>
          <a:off x="3491880" y="1484784"/>
          <a:ext cx="5544616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701357" y="2063899"/>
            <a:ext cx="5184576" cy="486000"/>
          </a:xfrm>
          <a:prstGeom prst="roundRect">
            <a:avLst/>
          </a:prstGeom>
          <a:gradFill rotWithShape="1">
            <a:gsLst>
              <a:gs pos="0">
                <a:srgbClr val="4F81BD">
                  <a:tint val="1000"/>
                  <a:satMod val="255000"/>
                </a:srgbClr>
              </a:gs>
              <a:gs pos="55000">
                <a:srgbClr val="4F81BD">
                  <a:tint val="12000"/>
                  <a:satMod val="255000"/>
                </a:srgbClr>
              </a:gs>
              <a:gs pos="100000">
                <a:srgbClr val="4F81B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4F81BD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Средства местного бюджета</a:t>
            </a: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716040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901704" y="3233812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5940152" y="3233812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7092280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8260680" y="3233812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4098" name="Picture 2" descr="http://amkodor-nw.ru/upload/medialibrary/276/507366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06" y="4365104"/>
            <a:ext cx="2713283" cy="225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контейнер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47864" y="4365104"/>
            <a:ext cx="2945781" cy="21602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62" y="4365104"/>
            <a:ext cx="2708156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26083"/>
      </p:ext>
    </p:extLst>
  </p:cSld>
  <p:clrMapOvr>
    <a:masterClrMapping/>
  </p:clrMapOvr>
  <p:transition>
    <p:strip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Муниципальная программа Тацинского сельского поселения «Развитие культуры»</a:t>
            </a:r>
          </a:p>
        </p:txBody>
      </p:sp>
      <p:sp>
        <p:nvSpPr>
          <p:cNvPr id="4" name="Текст 28"/>
          <p:cNvSpPr txBox="1">
            <a:spLocks noGrp="1"/>
          </p:cNvSpPr>
          <p:nvPr>
            <p:ph idx="1"/>
          </p:nvPr>
        </p:nvSpPr>
        <p:spPr bwMode="auto">
          <a:xfrm>
            <a:off x="319440" y="1196752"/>
            <a:ext cx="2962672" cy="748680"/>
          </a:xfrm>
          <a:prstGeom prst="rect">
            <a:avLst/>
          </a:prstGeom>
          <a:solidFill>
            <a:srgbClr val="C0504D">
              <a:satMod val="150000"/>
              <a:alpha val="25000"/>
            </a:srgbClr>
          </a:solidFill>
          <a:ln w="12700">
            <a:solidFill>
              <a:srgbClr val="C0504D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45720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900" b="1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600" b="1" kern="1200">
                <a:solidFill>
                  <a:srgbClr val="9BBB59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95000"/>
                  </a:sys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Основные цели программы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95000"/>
                </a:sys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Содержимое 31"/>
          <p:cNvSpPr txBox="1">
            <a:spLocks/>
          </p:cNvSpPr>
          <p:nvPr/>
        </p:nvSpPr>
        <p:spPr>
          <a:xfrm>
            <a:off x="140032" y="2043708"/>
            <a:ext cx="3321488" cy="2160240"/>
          </a:xfrm>
          <a:prstGeom prst="rect">
            <a:avLst/>
          </a:prstGeom>
          <a:gradFill rotWithShape="1">
            <a:gsLst>
              <a:gs pos="0">
                <a:srgbClr val="4BACC6">
                  <a:tint val="43000"/>
                  <a:satMod val="165000"/>
                </a:srgbClr>
              </a:gs>
              <a:gs pos="55000">
                <a:srgbClr val="4BACC6">
                  <a:tint val="83000"/>
                  <a:satMod val="155000"/>
                </a:srgbClr>
              </a:gs>
              <a:gs pos="100000">
                <a:srgbClr val="4BACC6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rIns="36000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just">
              <a:spcAft>
                <a:spcPts val="0"/>
              </a:spcAft>
              <a:buNone/>
            </a:pPr>
            <a:r>
              <a:rPr lang="ru-RU" sz="1600" dirty="0">
                <a:solidFill>
                  <a:schemeClr val="bg1"/>
                </a:solidFill>
                <a:ea typeface="Times New Roman"/>
              </a:rPr>
              <a:t>-Сохранение культурного и исторического наследия Тацинского сельского поселения, обеспечение доступа граждан к культурным ценностям и участию в культурной жизни, реализация творческого потенциала населения Тацинского сельского поселения.</a:t>
            </a:r>
            <a:endParaRPr lang="ru-RU" sz="1600" i="1" kern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6712814"/>
              </p:ext>
            </p:extLst>
          </p:nvPr>
        </p:nvGraphicFramePr>
        <p:xfrm>
          <a:off x="3491880" y="1484784"/>
          <a:ext cx="5544616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779912" y="1988840"/>
            <a:ext cx="5184576" cy="486000"/>
          </a:xfrm>
          <a:prstGeom prst="roundRect">
            <a:avLst/>
          </a:prstGeom>
          <a:gradFill rotWithShape="1">
            <a:gsLst>
              <a:gs pos="0">
                <a:srgbClr val="4F81BD">
                  <a:tint val="1000"/>
                  <a:satMod val="255000"/>
                </a:srgbClr>
              </a:gs>
              <a:gs pos="55000">
                <a:srgbClr val="4F81BD">
                  <a:tint val="12000"/>
                  <a:satMod val="255000"/>
                </a:srgbClr>
              </a:gs>
              <a:gs pos="100000">
                <a:srgbClr val="4F81B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4F81BD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Средства местного бюджета</a:t>
            </a: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716040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932040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5940152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7164288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8269312" y="3233812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14" name="Рисунок 13" descr="IMG_933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4653136"/>
            <a:ext cx="2666430" cy="1717362"/>
          </a:xfrm>
          <a:prstGeom prst="rect">
            <a:avLst/>
          </a:prstGeom>
        </p:spPr>
      </p:pic>
      <p:pic>
        <p:nvPicPr>
          <p:cNvPr id="15" name="Рисунок 14" descr="IMG_056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60032" y="4203948"/>
            <a:ext cx="4032448" cy="246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17933"/>
      </p:ext>
    </p:extLst>
  </p:cSld>
  <p:clrMapOvr>
    <a:masterClrMapping/>
  </p:clrMapOvr>
  <p:transition>
    <p:strip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32656"/>
            <a:ext cx="867645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0" cap="all" spc="0" normalizeH="0" baseline="0" noProof="0" dirty="0" smtClean="0">
                <a:ln w="0">
                  <a:solidFill>
                    <a:srgbClr val="1F497D">
                      <a:lumMod val="75000"/>
                    </a:srgbClr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Основные ЗАДАЧИ и мероприятия  муниципальной программы</a:t>
            </a:r>
            <a:endParaRPr kumimoji="0" lang="ru-RU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196752"/>
            <a:ext cx="7920880" cy="936104"/>
          </a:xfrm>
          <a:prstGeom prst="rect">
            <a:avLst/>
          </a:prstGeom>
          <a:solidFill>
            <a:srgbClr val="66FFCC"/>
          </a:solidFill>
          <a:ln w="9525" cap="flat" cmpd="sng" algn="ctr">
            <a:solidFill>
              <a:srgbClr val="4BACC6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t" anchorCtr="0"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kumimoji="0" lang="ru-RU" sz="1600" b="0" i="0" u="none" strike="noStrike" kern="0" cap="none" spc="0" normalizeH="0" baseline="0" noProof="0" dirty="0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</a:rPr>
              <a:t>Создание единого культурного пространства Тацинского сельского поселения, обеспечение доступа граждан к культурным ценностям и участию в культурной жизни, реализация творческого </a:t>
            </a:r>
            <a:r>
              <a:rPr lang="ru-RU" sz="1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потенциала;</a:t>
            </a:r>
            <a:endParaRPr lang="ru-RU" sz="11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4509120"/>
            <a:ext cx="3817068" cy="1224136"/>
          </a:xfrm>
          <a:prstGeom prst="rect">
            <a:avLst/>
          </a:prstGeom>
          <a:solidFill>
            <a:srgbClr val="66FFCC"/>
          </a:solidFill>
          <a:ln w="9525" cap="flat" cmpd="sng" algn="ctr">
            <a:solidFill>
              <a:srgbClr val="4BACC6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t" anchorCtr="0"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kumimoji="0" lang="ru-RU" sz="1600" b="0" i="0" u="none" strike="noStrike" kern="0" cap="none" spc="0" normalizeH="0" baseline="0" noProof="0" dirty="0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</a:rPr>
              <a:t>Эффективное использование средств местного бюджета Тацинского сельского поселения.</a:t>
            </a:r>
            <a:endParaRPr lang="ru-RU" sz="11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7" name="Picture 2" descr="C:\Users\Администрация\Documents\изображения\ФОТО 2017\митинг 09.05.2017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311760"/>
            <a:ext cx="2943895" cy="1978992"/>
          </a:xfrm>
          <a:prstGeom prst="rect">
            <a:avLst/>
          </a:prstGeom>
          <a:noFill/>
        </p:spPr>
      </p:pic>
      <p:pic>
        <p:nvPicPr>
          <p:cNvPr id="8" name="Picture 1" descr="C:\Users\Администрация\Documents\изображения\ФОТО 2017\день защиты детей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2301" y="2473164"/>
            <a:ext cx="2438271" cy="1656184"/>
          </a:xfrm>
          <a:prstGeom prst="rect">
            <a:avLst/>
          </a:prstGeom>
          <a:noFill/>
        </p:spPr>
      </p:pic>
      <p:pic>
        <p:nvPicPr>
          <p:cNvPr id="9" name="Picture 3" descr="C:\Users\Администрация\Documents\изображения\ФОТО 2017\день защиты детей\IMG_32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509120"/>
            <a:ext cx="2954607" cy="20179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7196261"/>
      </p:ext>
    </p:extLst>
  </p:cSld>
  <p:clrMapOvr>
    <a:masterClrMapping/>
  </p:clrMapOvr>
  <p:transition>
    <p:strips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srgbClr val="0070C0"/>
                </a:solidFill>
              </a:rPr>
              <a:t>Муниципальная программа Тацинского сельского поселения «Развитие физической культуры и спорта»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Текст 28"/>
          <p:cNvSpPr txBox="1">
            <a:spLocks noGrp="1"/>
          </p:cNvSpPr>
          <p:nvPr>
            <p:ph idx="1"/>
          </p:nvPr>
        </p:nvSpPr>
        <p:spPr bwMode="auto">
          <a:xfrm>
            <a:off x="247432" y="1412652"/>
            <a:ext cx="3106688" cy="604664"/>
          </a:xfrm>
          <a:prstGeom prst="rect">
            <a:avLst/>
          </a:prstGeom>
          <a:solidFill>
            <a:srgbClr val="C0504D">
              <a:satMod val="150000"/>
              <a:alpha val="25000"/>
            </a:srgbClr>
          </a:solidFill>
          <a:ln w="12700">
            <a:solidFill>
              <a:srgbClr val="C0504D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45720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900" b="1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600" b="1" kern="1200">
                <a:solidFill>
                  <a:srgbClr val="9BBB59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95000"/>
                  </a:sys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Основные цели программы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95000"/>
                </a:sys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Содержимое 31"/>
          <p:cNvSpPr txBox="1">
            <a:spLocks/>
          </p:cNvSpPr>
          <p:nvPr/>
        </p:nvSpPr>
        <p:spPr>
          <a:xfrm>
            <a:off x="140032" y="2043708"/>
            <a:ext cx="3321488" cy="2160240"/>
          </a:xfrm>
          <a:prstGeom prst="rect">
            <a:avLst/>
          </a:prstGeom>
          <a:gradFill rotWithShape="1">
            <a:gsLst>
              <a:gs pos="0">
                <a:srgbClr val="4BACC6">
                  <a:tint val="43000"/>
                  <a:satMod val="165000"/>
                </a:srgbClr>
              </a:gs>
              <a:gs pos="55000">
                <a:srgbClr val="4BACC6">
                  <a:tint val="83000"/>
                  <a:satMod val="155000"/>
                </a:srgbClr>
              </a:gs>
              <a:gs pos="100000">
                <a:srgbClr val="4BACC6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rIns="36000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just"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1200" dirty="0">
                <a:ea typeface="Times New Roman"/>
              </a:rPr>
              <a:t>-</a:t>
            </a:r>
            <a:r>
              <a:rPr lang="ru-RU" sz="1600" dirty="0">
                <a:ea typeface="Times New Roman"/>
              </a:rPr>
              <a:t>Создание условий, обеспечивающих повышение мотивации жителей Тацинского поселения к регулярным занятиям физической культурой и спортом и ведению здорового образа жизни</a:t>
            </a:r>
            <a:endParaRPr lang="ru-RU" sz="1600" i="1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5337242"/>
              </p:ext>
            </p:extLst>
          </p:nvPr>
        </p:nvGraphicFramePr>
        <p:xfrm>
          <a:off x="3491880" y="1484784"/>
          <a:ext cx="5544616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779912" y="2000376"/>
            <a:ext cx="5184576" cy="486000"/>
          </a:xfrm>
          <a:prstGeom prst="roundRect">
            <a:avLst/>
          </a:prstGeom>
          <a:gradFill rotWithShape="1">
            <a:gsLst>
              <a:gs pos="0">
                <a:srgbClr val="4F81BD">
                  <a:tint val="1000"/>
                  <a:satMod val="255000"/>
                </a:srgbClr>
              </a:gs>
              <a:gs pos="55000">
                <a:srgbClr val="4F81BD">
                  <a:tint val="12000"/>
                  <a:satMod val="255000"/>
                </a:srgbClr>
              </a:gs>
              <a:gs pos="100000">
                <a:srgbClr val="4F81B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4F81BD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Средства местного бюджета</a:t>
            </a: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716040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932040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6084168" y="324232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7236296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8316416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7170" name="Picture 2" descr="http://syas-sk.ru/wp-content/uploads/2013/06/6c7824c6ad7a71d713b5e009dd2beeb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3498"/>
            <a:ext cx="8964488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1032" y="4155926"/>
            <a:ext cx="2007072" cy="109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6403050"/>
      </p:ext>
    </p:extLst>
  </p:cSld>
  <p:clrMapOvr>
    <a:masterClrMapping/>
  </p:clrMapOvr>
  <p:transition>
    <p:strips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Основные ЗАДАЧИ и мероприятия </a:t>
            </a:r>
            <a:r>
              <a:rPr lang="ru-RU" sz="2000" dirty="0" smtClean="0">
                <a:solidFill>
                  <a:srgbClr val="0070C0"/>
                </a:solidFill>
              </a:rPr>
              <a:t>муниципальной программы </a:t>
            </a:r>
            <a:r>
              <a:rPr lang="ru-RU" sz="2000" dirty="0">
                <a:solidFill>
                  <a:srgbClr val="0070C0"/>
                </a:solidFill>
              </a:rPr>
              <a:t>Тацинского сельского поселения «Развитие физической культуры и спорта»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604664"/>
          </a:xfrm>
          <a:prstGeom prst="rect">
            <a:avLst/>
          </a:prstGeom>
          <a:solidFill>
            <a:srgbClr val="66FFCC"/>
          </a:solidFill>
          <a:ln w="9525" cap="flat" cmpd="sng" algn="ctr">
            <a:solidFill>
              <a:srgbClr val="4BACC6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t" anchorCtr="0">
            <a:normAutofit/>
          </a:bodyPr>
          <a:lstStyle/>
          <a:p>
            <a:pPr marL="0" lvl="0" indent="0" algn="ctr">
              <a:spcBef>
                <a:spcPts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600" kern="0" dirty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Georgia"/>
              </a:rPr>
              <a:t>Повышение интереса населения к </a:t>
            </a:r>
            <a:r>
              <a:rPr lang="ru-RU" sz="1600" kern="0" dirty="0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Georgia"/>
              </a:rPr>
              <a:t>занятиям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  <a:defRPr/>
            </a:pPr>
            <a:r>
              <a:rPr lang="ru-RU" sz="1600" kern="0" dirty="0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Georgia"/>
              </a:rPr>
              <a:t> </a:t>
            </a:r>
            <a:r>
              <a:rPr lang="ru-RU" sz="1600" kern="0" dirty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Georgia"/>
              </a:rPr>
              <a:t>физической культурой </a:t>
            </a:r>
            <a:r>
              <a:rPr lang="ru-RU" sz="1600" kern="0" dirty="0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Georgia"/>
              </a:rPr>
              <a:t>и спортом </a:t>
            </a:r>
            <a:r>
              <a:rPr lang="ru-RU" sz="1600" kern="0" dirty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Georgia"/>
              </a:rPr>
              <a:t>в поселении</a:t>
            </a:r>
            <a:endParaRPr kumimoji="0" lang="ru-RU" sz="1600" b="0" i="0" u="none" strike="noStrike" kern="0" cap="none" spc="0" normalizeH="0" baseline="0" noProof="0" dirty="0">
              <a:ln w="635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276872"/>
            <a:ext cx="3528392" cy="1872208"/>
          </a:xfrm>
          <a:prstGeom prst="rect">
            <a:avLst/>
          </a:prstGeom>
          <a:gradFill rotWithShape="1">
            <a:gsLst>
              <a:gs pos="0">
                <a:srgbClr val="4BACC6">
                  <a:tint val="43000"/>
                  <a:satMod val="165000"/>
                </a:srgbClr>
              </a:gs>
              <a:gs pos="55000">
                <a:srgbClr val="4BACC6">
                  <a:tint val="83000"/>
                  <a:satMod val="155000"/>
                </a:srgbClr>
              </a:gs>
              <a:gs pos="100000">
                <a:srgbClr val="4BACC6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4BACC6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i="1" kern="0" dirty="0">
                <a:solidFill>
                  <a:sysClr val="windowText" lastClr="000000"/>
                </a:solidFill>
                <a:latin typeface="Georgia"/>
                <a:cs typeface="Times New Roman" pitchFamily="18" charset="0"/>
              </a:rPr>
              <a:t>разработка и реализация комплекса мер по пропаганде физической культуры и спорта как важнейшей составляющей здорового образа жизни</a:t>
            </a:r>
            <a:endParaRPr kumimoji="0" lang="ru-RU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2351396"/>
            <a:ext cx="3888432" cy="1812170"/>
          </a:xfrm>
          <a:prstGeom prst="rect">
            <a:avLst/>
          </a:prstGeom>
          <a:gradFill rotWithShape="1">
            <a:gsLst>
              <a:gs pos="0">
                <a:srgbClr val="4BACC6">
                  <a:tint val="43000"/>
                  <a:satMod val="165000"/>
                </a:srgbClr>
              </a:gs>
              <a:gs pos="55000">
                <a:srgbClr val="4BACC6">
                  <a:tint val="83000"/>
                  <a:satMod val="155000"/>
                </a:srgbClr>
              </a:gs>
              <a:gs pos="100000">
                <a:srgbClr val="4BACC6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4BACC6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t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Times New Roman" pitchFamily="18" charset="0"/>
              </a:rPr>
              <a:t>Принимать участие к поэтапному внедрению</a:t>
            </a:r>
            <a:r>
              <a:rPr kumimoji="0" lang="ru-RU" sz="1600" b="0" i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Times New Roman" pitchFamily="18" charset="0"/>
              </a:rPr>
              <a:t> </a:t>
            </a:r>
            <a:r>
              <a:rPr kumimoji="0" lang="ru-RU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Times New Roman" pitchFamily="18" charset="0"/>
              </a:rPr>
              <a:t>Всероссийского физкультурно-спортивного комплекса «Готов к труду и обороне»</a:t>
            </a:r>
            <a:endParaRPr kumimoji="0" lang="ru-RU" sz="16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Times New Roman" pitchFamily="18" charset="0"/>
            </a:endParaRPr>
          </a:p>
        </p:txBody>
      </p:sp>
      <p:pic>
        <p:nvPicPr>
          <p:cNvPr id="10" name="Picture 2" descr="\\Zem\общая папка\Галя\2018 год\мотокросс 26 мая\20180526_1108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396471"/>
            <a:ext cx="3150112" cy="2362584"/>
          </a:xfrm>
          <a:prstGeom prst="rect">
            <a:avLst/>
          </a:prstGeom>
          <a:noFill/>
        </p:spPr>
      </p:pic>
      <p:pic>
        <p:nvPicPr>
          <p:cNvPr id="11" name="Picture 1" descr="E:\2016\28.08.2016\IMG_00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372882"/>
            <a:ext cx="3744416" cy="2371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9482030"/>
      </p:ext>
    </p:extLst>
  </p:cSld>
  <p:clrMapOvr>
    <a:masterClrMapping/>
  </p:clrMapOvr>
  <p:transition>
    <p:strips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Муниципальная программа Тацинского сельского поселения «Обеспечение доступным и комфортным жильем населения Тацинского сельского поселения»</a:t>
            </a:r>
          </a:p>
        </p:txBody>
      </p:sp>
      <p:sp>
        <p:nvSpPr>
          <p:cNvPr id="4" name="Текст 28"/>
          <p:cNvSpPr txBox="1">
            <a:spLocks noGrp="1"/>
          </p:cNvSpPr>
          <p:nvPr>
            <p:ph idx="1"/>
          </p:nvPr>
        </p:nvSpPr>
        <p:spPr bwMode="auto">
          <a:xfrm>
            <a:off x="323528" y="1439044"/>
            <a:ext cx="2808312" cy="604664"/>
          </a:xfrm>
          <a:prstGeom prst="rect">
            <a:avLst/>
          </a:prstGeom>
          <a:solidFill>
            <a:srgbClr val="C0504D">
              <a:satMod val="150000"/>
              <a:alpha val="25000"/>
            </a:srgbClr>
          </a:solidFill>
          <a:ln w="12700">
            <a:solidFill>
              <a:srgbClr val="C0504D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45720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900" b="1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600" b="1" kern="1200">
                <a:solidFill>
                  <a:srgbClr val="9BBB59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95000"/>
                  </a:sys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Основные цели программы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95000"/>
                </a:sys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Содержимое 31"/>
          <p:cNvSpPr txBox="1">
            <a:spLocks/>
          </p:cNvSpPr>
          <p:nvPr/>
        </p:nvSpPr>
        <p:spPr>
          <a:xfrm>
            <a:off x="140032" y="2043708"/>
            <a:ext cx="3063816" cy="1684860"/>
          </a:xfrm>
          <a:prstGeom prst="rect">
            <a:avLst/>
          </a:prstGeom>
          <a:gradFill rotWithShape="1">
            <a:gsLst>
              <a:gs pos="0">
                <a:srgbClr val="4BACC6">
                  <a:tint val="43000"/>
                  <a:satMod val="165000"/>
                </a:srgbClr>
              </a:gs>
              <a:gs pos="55000">
                <a:srgbClr val="4BACC6">
                  <a:tint val="83000"/>
                  <a:satMod val="155000"/>
                </a:srgbClr>
              </a:gs>
              <a:gs pos="100000">
                <a:srgbClr val="4BACC6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rIns="36000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just">
              <a:spcAft>
                <a:spcPts val="0"/>
              </a:spcAft>
              <a:buNone/>
            </a:pPr>
            <a:r>
              <a:rPr lang="ru-RU" sz="1200" dirty="0" smtClean="0">
                <a:ea typeface="Times New Roman"/>
              </a:rPr>
              <a:t>-</a:t>
            </a:r>
            <a:r>
              <a:rPr lang="ru-RU" sz="2000" dirty="0">
                <a:ea typeface="Times New Roman"/>
              </a:rPr>
              <a:t>повышение качества жизни отдельных категорий населения </a:t>
            </a:r>
            <a:endParaRPr lang="ru-RU" sz="2000" i="1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84811" y="2204864"/>
            <a:ext cx="5184576" cy="486000"/>
          </a:xfrm>
          <a:prstGeom prst="roundRect">
            <a:avLst/>
          </a:prstGeom>
          <a:gradFill rotWithShape="1">
            <a:gsLst>
              <a:gs pos="0">
                <a:srgbClr val="4F81BD">
                  <a:tint val="1000"/>
                  <a:satMod val="255000"/>
                </a:srgbClr>
              </a:gs>
              <a:gs pos="55000">
                <a:srgbClr val="4F81BD">
                  <a:tint val="12000"/>
                  <a:satMod val="255000"/>
                </a:srgbClr>
              </a:gs>
              <a:gs pos="100000">
                <a:srgbClr val="4F81B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4F81BD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Средства местного бюджета  и иные межбюджетные  трансферты</a:t>
            </a: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716040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860032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5940152" y="3212356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7164288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8388424" y="3233812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6146" name="Picture 2" descr="Законы, на которые опирается программа распоряжение Правительства Российской Федерации от 22 август 2011 г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8" t="42567"/>
          <a:stretch/>
        </p:blipFill>
        <p:spPr bwMode="auto">
          <a:xfrm>
            <a:off x="5668020" y="4365104"/>
            <a:ext cx="3152452" cy="210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voe-pravo.ru/wp-content/uploads/2015/11/kapitalnii_remont_MK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13369"/>
            <a:ext cx="4788023" cy="201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381121"/>
      </p:ext>
    </p:extLst>
  </p:cSld>
  <p:clrMapOvr>
    <a:masterClrMapping/>
  </p:clrMapOvr>
  <p:transition>
    <p:strips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Муниципальная программа Тацинского сельского поселения </a:t>
            </a:r>
            <a:r>
              <a:rPr lang="ru-RU" sz="2000" dirty="0" smtClean="0">
                <a:solidFill>
                  <a:srgbClr val="0070C0"/>
                </a:solidFill>
              </a:rPr>
              <a:t>«Формирование </a:t>
            </a:r>
            <a:r>
              <a:rPr lang="ru-RU" sz="2000" dirty="0">
                <a:solidFill>
                  <a:srgbClr val="0070C0"/>
                </a:solidFill>
              </a:rPr>
              <a:t>современной городской среды на территории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Тацинского сельского </a:t>
            </a:r>
            <a:r>
              <a:rPr lang="ru-RU" sz="2000" dirty="0" smtClean="0">
                <a:solidFill>
                  <a:srgbClr val="0070C0"/>
                </a:solidFill>
              </a:rPr>
              <a:t>поселения»</a:t>
            </a:r>
            <a:br>
              <a:rPr lang="ru-RU" sz="2000" dirty="0" smtClean="0">
                <a:solidFill>
                  <a:srgbClr val="0070C0"/>
                </a:solidFill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4" name="Текст 28"/>
          <p:cNvSpPr txBox="1">
            <a:spLocks noGrp="1"/>
          </p:cNvSpPr>
          <p:nvPr>
            <p:ph idx="1"/>
          </p:nvPr>
        </p:nvSpPr>
        <p:spPr bwMode="auto">
          <a:xfrm>
            <a:off x="251520" y="1628800"/>
            <a:ext cx="2818656" cy="748680"/>
          </a:xfrm>
          <a:prstGeom prst="rect">
            <a:avLst/>
          </a:prstGeom>
          <a:solidFill>
            <a:srgbClr val="C0504D">
              <a:satMod val="150000"/>
              <a:alpha val="25000"/>
            </a:srgbClr>
          </a:solidFill>
          <a:ln w="12700">
            <a:solidFill>
              <a:srgbClr val="C0504D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45720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900" b="1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600" b="1" kern="1200">
                <a:solidFill>
                  <a:srgbClr val="9BBB59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95000"/>
                  </a:sys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Основные цели программы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95000"/>
                </a:sys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Содержимое 31"/>
          <p:cNvSpPr txBox="1">
            <a:spLocks/>
          </p:cNvSpPr>
          <p:nvPr/>
        </p:nvSpPr>
        <p:spPr>
          <a:xfrm>
            <a:off x="254415" y="2532064"/>
            <a:ext cx="3321488" cy="1196504"/>
          </a:xfrm>
          <a:prstGeom prst="rect">
            <a:avLst/>
          </a:prstGeom>
          <a:gradFill rotWithShape="1">
            <a:gsLst>
              <a:gs pos="0">
                <a:srgbClr val="4BACC6">
                  <a:tint val="43000"/>
                  <a:satMod val="165000"/>
                </a:srgbClr>
              </a:gs>
              <a:gs pos="55000">
                <a:srgbClr val="4BACC6">
                  <a:tint val="83000"/>
                  <a:satMod val="155000"/>
                </a:srgbClr>
              </a:gs>
              <a:gs pos="100000">
                <a:srgbClr val="4BACC6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rIns="36000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just">
              <a:buNone/>
            </a:pPr>
            <a:r>
              <a:rPr lang="ru-RU" sz="1200" dirty="0">
                <a:solidFill>
                  <a:srgbClr val="000000"/>
                </a:solidFill>
                <a:ea typeface="Calibri"/>
              </a:rPr>
              <a:t>повышение качества и комфорта проживания населения на территории Тацинского сельского поселения</a:t>
            </a:r>
            <a:endParaRPr lang="ru-RU" sz="1200" i="1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8873667"/>
              </p:ext>
            </p:extLst>
          </p:nvPr>
        </p:nvGraphicFramePr>
        <p:xfrm>
          <a:off x="3491880" y="1484784"/>
          <a:ext cx="5544616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899620" y="2046064"/>
            <a:ext cx="5184576" cy="486000"/>
          </a:xfrm>
          <a:prstGeom prst="roundRect">
            <a:avLst/>
          </a:prstGeom>
          <a:gradFill rotWithShape="1">
            <a:gsLst>
              <a:gs pos="0">
                <a:srgbClr val="4F81BD">
                  <a:tint val="1000"/>
                  <a:satMod val="255000"/>
                </a:srgbClr>
              </a:gs>
              <a:gs pos="55000">
                <a:srgbClr val="4F81BD">
                  <a:tint val="12000"/>
                  <a:satMod val="255000"/>
                </a:srgbClr>
              </a:gs>
              <a:gs pos="100000">
                <a:srgbClr val="4F81B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4F81BD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Средства местного бюджета и иные межбюджетные трансферты</a:t>
            </a: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355976" y="3250332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6060132" y="3245272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7596336" y="3240212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14" name="Picture 2" descr="http://xn----7sbgbb2blsmakmo6k.xn--p1ai/images/news/2017/sentiabr/5361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47771" y="4581127"/>
            <a:ext cx="3075094" cy="1512168"/>
          </a:xfrm>
          <a:prstGeom prst="rect">
            <a:avLst/>
          </a:prstGeom>
          <a:noFill/>
        </p:spPr>
      </p:pic>
      <p:pic>
        <p:nvPicPr>
          <p:cNvPr id="5122" name="Picture 2" descr="\\ZEMLEUSTROITEL\Users\Землеустроитель\Desktop\Общая папка\Галя\фото благоустройство\IMG_787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97085"/>
            <a:ext cx="3420380" cy="228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522024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Муниципальная программа Тацинского сельского поселения «Развитие субъектов малого и среднего предпринимательства Тацинского сельского поселения»</a:t>
            </a: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4" name="Текст 28"/>
          <p:cNvSpPr txBox="1">
            <a:spLocks noGrp="1"/>
          </p:cNvSpPr>
          <p:nvPr>
            <p:ph idx="1"/>
          </p:nvPr>
        </p:nvSpPr>
        <p:spPr bwMode="auto">
          <a:xfrm>
            <a:off x="251520" y="1628800"/>
            <a:ext cx="2818656" cy="748680"/>
          </a:xfrm>
          <a:prstGeom prst="rect">
            <a:avLst/>
          </a:prstGeom>
          <a:solidFill>
            <a:srgbClr val="C0504D">
              <a:satMod val="150000"/>
              <a:alpha val="25000"/>
            </a:srgbClr>
          </a:solidFill>
          <a:ln w="12700">
            <a:solidFill>
              <a:srgbClr val="C0504D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45720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900" b="1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600" b="1" kern="1200">
                <a:solidFill>
                  <a:srgbClr val="9BBB59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95000"/>
                  </a:sys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Основные цели программы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95000"/>
                </a:sys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Содержимое 31"/>
          <p:cNvSpPr txBox="1">
            <a:spLocks/>
          </p:cNvSpPr>
          <p:nvPr/>
        </p:nvSpPr>
        <p:spPr>
          <a:xfrm>
            <a:off x="140032" y="2562177"/>
            <a:ext cx="3321488" cy="1196504"/>
          </a:xfrm>
          <a:prstGeom prst="rect">
            <a:avLst/>
          </a:prstGeom>
          <a:gradFill rotWithShape="1">
            <a:gsLst>
              <a:gs pos="0">
                <a:srgbClr val="4BACC6">
                  <a:tint val="43000"/>
                  <a:satMod val="165000"/>
                </a:srgbClr>
              </a:gs>
              <a:gs pos="55000">
                <a:srgbClr val="4BACC6">
                  <a:tint val="83000"/>
                  <a:satMod val="155000"/>
                </a:srgbClr>
              </a:gs>
              <a:gs pos="100000">
                <a:srgbClr val="4BACC6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rIns="36000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just">
              <a:buClr>
                <a:prstClr val="white">
                  <a:shade val="95000"/>
                </a:prstClr>
              </a:buClr>
              <a:buNone/>
            </a:pPr>
            <a:r>
              <a:rPr lang="ru-RU" sz="1200" dirty="0">
                <a:solidFill>
                  <a:srgbClr val="000000"/>
                </a:solidFill>
                <a:ea typeface="Calibri"/>
              </a:rPr>
              <a:t>Обеспечение благоприятных условий для развития малого и среднего </a:t>
            </a:r>
            <a:r>
              <a:rPr lang="ru-RU" sz="1200" dirty="0" smtClean="0">
                <a:solidFill>
                  <a:srgbClr val="000000"/>
                </a:solidFill>
                <a:ea typeface="Calibri"/>
              </a:rPr>
              <a:t>предпринимательства </a:t>
            </a:r>
            <a:r>
              <a:rPr lang="ru-RU" sz="1200" dirty="0">
                <a:solidFill>
                  <a:srgbClr val="000000"/>
                </a:solidFill>
                <a:ea typeface="Calibri"/>
              </a:rPr>
              <a:t>на основе реализации системы мер поддержки предпринимательства на уровне органов местного самоуправления </a:t>
            </a:r>
            <a:endParaRPr lang="ru-RU" sz="1200" i="1" kern="0" dirty="0" smtClean="0">
              <a:solidFill>
                <a:sysClr val="windowText" lastClr="000000"/>
              </a:solidFill>
              <a:cs typeface="Times New Roman" pitchFamily="18" charset="0"/>
            </a:endParaRPr>
          </a:p>
        </p:txBody>
      </p:sp>
      <p:graphicFrame>
        <p:nvGraphicFramePr>
          <p:cNvPr id="7" name="Содержимое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99843"/>
              </p:ext>
            </p:extLst>
          </p:nvPr>
        </p:nvGraphicFramePr>
        <p:xfrm>
          <a:off x="3491880" y="1484784"/>
          <a:ext cx="5544616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755876" y="2132856"/>
            <a:ext cx="5184576" cy="486000"/>
          </a:xfrm>
          <a:prstGeom prst="roundRect">
            <a:avLst/>
          </a:prstGeom>
          <a:gradFill rotWithShape="1">
            <a:gsLst>
              <a:gs pos="0">
                <a:srgbClr val="4F81BD">
                  <a:tint val="1000"/>
                  <a:satMod val="255000"/>
                </a:srgbClr>
              </a:gs>
              <a:gs pos="55000">
                <a:srgbClr val="4F81BD">
                  <a:tint val="12000"/>
                  <a:satMod val="255000"/>
                </a:srgbClr>
              </a:gs>
              <a:gs pos="100000">
                <a:srgbClr val="4F81B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4F81BD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kern="0" dirty="0" smtClean="0">
                <a:solidFill>
                  <a:sysClr val="windowText" lastClr="000000"/>
                </a:solidFill>
                <a:latin typeface="Georgia"/>
              </a:rPr>
              <a:t>Средства местного бюджета</a:t>
            </a:r>
            <a:endParaRPr lang="ru-RU" sz="1400" i="1" kern="0" dirty="0">
              <a:solidFill>
                <a:sysClr val="windowText" lastClr="000000"/>
              </a:solidFill>
              <a:latin typeface="Georgia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355976" y="3250332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" lastClr="FFFFFF"/>
              </a:solidFill>
              <a:latin typeface="Georgia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6060132" y="3245272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" lastClr="FFFFFF"/>
              </a:solidFill>
              <a:latin typeface="Georgia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7596336" y="3240212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" lastClr="FFFFFF"/>
              </a:solidFill>
              <a:latin typeface="Georgia"/>
            </a:endParaRPr>
          </a:p>
        </p:txBody>
      </p:sp>
      <p:pic>
        <p:nvPicPr>
          <p:cNvPr id="8194" name="Picture 2" descr="http://naim.ru/uploads/image/nat04/2227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9080"/>
            <a:ext cx="2988593" cy="224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go2.imgsmail.ru/imgpreview?key=bf275923f09b681&amp;mb=imgdb_preview_124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034" y="4154785"/>
            <a:ext cx="3328366" cy="249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573889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74638"/>
            <a:ext cx="8988782" cy="11430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Основные приоритеты бюджетной </a:t>
            </a:r>
            <a:r>
              <a:rPr lang="ru-RU" sz="2800" dirty="0" smtClean="0">
                <a:solidFill>
                  <a:srgbClr val="0070C0"/>
                </a:solidFill>
              </a:rPr>
              <a:t>политики:</a:t>
            </a:r>
            <a:r>
              <a:rPr lang="ru-RU" sz="2800" dirty="0">
                <a:solidFill>
                  <a:srgbClr val="0070C0"/>
                </a:solidFill>
              </a:rPr>
              <a:t/>
            </a:r>
            <a:br>
              <a:rPr lang="ru-RU" sz="2800" dirty="0">
                <a:solidFill>
                  <a:srgbClr val="0070C0"/>
                </a:solidFill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198168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Ключевые задачи 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291798" y="3720186"/>
            <a:ext cx="1647635" cy="2911872"/>
            <a:chOff x="183161" y="0"/>
            <a:chExt cx="1647635" cy="291187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83161" y="0"/>
              <a:ext cx="1647635" cy="2911872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4F81BD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14" name="Скругленный прямоугольник 4"/>
            <p:cNvSpPr/>
            <p:nvPr/>
          </p:nvSpPr>
          <p:spPr>
            <a:xfrm>
              <a:off x="183161" y="1164748"/>
              <a:ext cx="1647635" cy="1164748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обеспечение наполняемости  бюджета собственными доходами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915816" y="3797254"/>
            <a:ext cx="1760350" cy="2911872"/>
            <a:chOff x="1888530" y="0"/>
            <a:chExt cx="1760350" cy="291187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888530" y="0"/>
              <a:ext cx="1760350" cy="2911872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4F81BD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17" name="Скругленный прямоугольник 4"/>
            <p:cNvSpPr/>
            <p:nvPr/>
          </p:nvSpPr>
          <p:spPr>
            <a:xfrm>
              <a:off x="1888530" y="1164748"/>
              <a:ext cx="1760350" cy="1514278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kern="0" dirty="0">
                  <a:latin typeface="Arial Black" pitchFamily="34" charset="0"/>
                  <a:cs typeface="Times New Roman" pitchFamily="18" charset="0"/>
                </a:rPr>
                <a:t>Реализация Указов Президента РФ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385867" y="3791326"/>
            <a:ext cx="1731541" cy="2911872"/>
            <a:chOff x="5688795" y="0"/>
            <a:chExt cx="1731541" cy="291187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5688795" y="0"/>
              <a:ext cx="1731541" cy="2911872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4F81BD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23" name="Скругленный прямоугольник 4"/>
            <p:cNvSpPr/>
            <p:nvPr/>
          </p:nvSpPr>
          <p:spPr>
            <a:xfrm>
              <a:off x="5688795" y="1164748"/>
              <a:ext cx="1731541" cy="1164748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достижение целей социально –экономического развития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Овал 23"/>
          <p:cNvSpPr/>
          <p:nvPr/>
        </p:nvSpPr>
        <p:spPr>
          <a:xfrm>
            <a:off x="709665" y="3829408"/>
            <a:ext cx="811900" cy="800817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sp>
        <p:nvSpPr>
          <p:cNvPr id="25" name="Овал 24"/>
          <p:cNvSpPr/>
          <p:nvPr/>
        </p:nvSpPr>
        <p:spPr>
          <a:xfrm>
            <a:off x="3408770" y="3829408"/>
            <a:ext cx="774442" cy="800817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sp>
        <p:nvSpPr>
          <p:cNvPr id="27" name="Овал 26"/>
          <p:cNvSpPr/>
          <p:nvPr/>
        </p:nvSpPr>
        <p:spPr>
          <a:xfrm>
            <a:off x="6864416" y="3987805"/>
            <a:ext cx="774442" cy="800817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grpSp>
        <p:nvGrpSpPr>
          <p:cNvPr id="29" name="Группа 28"/>
          <p:cNvGrpSpPr/>
          <p:nvPr/>
        </p:nvGrpSpPr>
        <p:grpSpPr>
          <a:xfrm>
            <a:off x="631436" y="1221904"/>
            <a:ext cx="2068356" cy="1485772"/>
            <a:chOff x="-127231" y="-1176174"/>
            <a:chExt cx="2068356" cy="148577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0" name="Стрелка вправо 29"/>
            <p:cNvSpPr/>
            <p:nvPr/>
          </p:nvSpPr>
          <p:spPr>
            <a:xfrm>
              <a:off x="-68907" y="-1176174"/>
              <a:ext cx="2010032" cy="148577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4BACC6"/>
            </a:solidFill>
            <a:ln>
              <a:noFill/>
            </a:ln>
            <a:effectLst/>
            <a:sp3d z="-182000" contourW="19050" prstMaterial="metal">
              <a:bevelT w="88900" h="203200"/>
              <a:bevelB w="165100" h="254000"/>
            </a:sp3d>
          </p:spPr>
        </p:sp>
        <p:sp>
          <p:nvSpPr>
            <p:cNvPr id="31" name="Стрелка вправо 4"/>
            <p:cNvSpPr/>
            <p:nvPr/>
          </p:nvSpPr>
          <p:spPr>
            <a:xfrm>
              <a:off x="-127231" y="-879020"/>
              <a:ext cx="1564300" cy="891464"/>
            </a:xfrm>
            <a:prstGeom prst="rect">
              <a:avLst/>
            </a:prstGeom>
            <a:noFill/>
            <a:ln>
              <a:noFill/>
            </a:ln>
            <a:effectLst/>
            <a:sp3d z="-182000"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eorgia"/>
                  <a:ea typeface="+mn-ea"/>
                  <a:cs typeface="Times New Roman" pitchFamily="18" charset="0"/>
                </a:rPr>
                <a:t>Приоритетные цели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250556" y="1191005"/>
            <a:ext cx="4028877" cy="1995129"/>
            <a:chOff x="4900114" y="-52459"/>
            <a:chExt cx="4028877" cy="199512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4900114" y="-52459"/>
              <a:ext cx="4028877" cy="1995129"/>
            </a:xfrm>
            <a:prstGeom prst="roundRect">
              <a:avLst>
                <a:gd name="adj" fmla="val 10000"/>
              </a:avLst>
            </a:prstGeom>
            <a:solidFill>
              <a:srgbClr val="37C991"/>
            </a:soli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contourW="19050" prstMaterial="metal">
              <a:bevelT w="88900" h="203200"/>
              <a:bevelB w="165100" h="254000"/>
            </a:sp3d>
          </p:spPr>
        </p:sp>
        <p:sp>
          <p:nvSpPr>
            <p:cNvPr id="34" name="Скругленный прямоугольник 4"/>
            <p:cNvSpPr/>
            <p:nvPr/>
          </p:nvSpPr>
          <p:spPr>
            <a:xfrm>
              <a:off x="4958549" y="5976"/>
              <a:ext cx="3912007" cy="1878259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marR="0" lvl="0" indent="0" algn="ctr" defTabSz="666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/>
              </a:r>
              <a:br>
                <a:rPr kumimoji="0" lang="ru-RU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</a:b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4308991" y="1249440"/>
            <a:ext cx="39370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>
              <a:buFont typeface="Arial" pitchFamily="34" charset="0"/>
              <a:buChar char="•"/>
            </a:pPr>
            <a:r>
              <a:rPr lang="ru-RU" sz="1600" dirty="0">
                <a:solidFill>
                  <a:prstClr val="white"/>
                </a:solidFill>
                <a:latin typeface="Georgia"/>
                <a:cs typeface="Times New Roman" pitchFamily="18" charset="0"/>
              </a:rPr>
              <a:t>Обеспечение сбалансированности и устойчивости бюджетной </a:t>
            </a:r>
            <a:r>
              <a:rPr lang="ru-RU" sz="1600" dirty="0" smtClean="0">
                <a:solidFill>
                  <a:prstClr val="white"/>
                </a:solidFill>
                <a:latin typeface="Georgia"/>
                <a:cs typeface="Times New Roman" pitchFamily="18" charset="0"/>
              </a:rPr>
              <a:t>системы</a:t>
            </a:r>
          </a:p>
          <a:p>
            <a:pPr marL="180975" lvl="0" indent="-180975">
              <a:buFont typeface="Arial" pitchFamily="34" charset="0"/>
              <a:buChar char="•"/>
            </a:pPr>
            <a:endParaRPr lang="ru-RU" sz="1600" dirty="0">
              <a:solidFill>
                <a:prstClr val="white"/>
              </a:solidFill>
              <a:latin typeface="Georgia"/>
              <a:cs typeface="Times New Roman" pitchFamily="18" charset="0"/>
            </a:endParaRPr>
          </a:p>
          <a:p>
            <a:pPr lvl="0" indent="180975">
              <a:buFont typeface="Arial" pitchFamily="34" charset="0"/>
              <a:buChar char="•"/>
            </a:pPr>
            <a:r>
              <a:rPr lang="ru-RU" sz="1600" dirty="0">
                <a:solidFill>
                  <a:prstClr val="white"/>
                </a:solidFill>
                <a:latin typeface="Georgia"/>
                <a:cs typeface="Times New Roman" pitchFamily="18" charset="0"/>
              </a:rPr>
              <a:t>Экономический </a:t>
            </a:r>
            <a:r>
              <a:rPr lang="ru-RU" sz="1600" dirty="0" smtClean="0">
                <a:solidFill>
                  <a:prstClr val="white"/>
                </a:solidFill>
                <a:latin typeface="Georgia"/>
                <a:cs typeface="Times New Roman" pitchFamily="18" charset="0"/>
              </a:rPr>
              <a:t>рост</a:t>
            </a:r>
          </a:p>
          <a:p>
            <a:pPr lvl="0" indent="180975">
              <a:buFont typeface="Arial" pitchFamily="34" charset="0"/>
              <a:buChar char="•"/>
            </a:pPr>
            <a:endParaRPr lang="ru-RU" sz="1600" dirty="0">
              <a:solidFill>
                <a:prstClr val="white"/>
              </a:solidFill>
              <a:latin typeface="Georgia"/>
              <a:cs typeface="Times New Roman" pitchFamily="18" charset="0"/>
            </a:endParaRPr>
          </a:p>
          <a:p>
            <a:pPr marL="180975" lvl="0" indent="-180975">
              <a:buFont typeface="Arial" pitchFamily="34" charset="0"/>
              <a:buChar char="•"/>
            </a:pPr>
            <a:r>
              <a:rPr lang="ru-RU" sz="1600" dirty="0">
                <a:solidFill>
                  <a:prstClr val="white"/>
                </a:solidFill>
                <a:latin typeface="Georgia"/>
                <a:cs typeface="Times New Roman" pitchFamily="18" charset="0"/>
              </a:rPr>
              <a:t>Повышение уровня жизни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2643590111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0070C0"/>
                </a:solidFill>
              </a:rPr>
              <a:t>Непрограмные</a:t>
            </a:r>
            <a:r>
              <a:rPr lang="ru-RU" dirty="0" smtClean="0">
                <a:solidFill>
                  <a:srgbClr val="0070C0"/>
                </a:solidFill>
              </a:rPr>
              <a:t> расходы Тацинского </a:t>
            </a:r>
            <a:r>
              <a:rPr lang="ru-RU" dirty="0">
                <a:solidFill>
                  <a:srgbClr val="0070C0"/>
                </a:solidFill>
              </a:rPr>
              <a:t>сельского </a:t>
            </a:r>
            <a:r>
              <a:rPr lang="ru-RU" dirty="0" smtClean="0">
                <a:solidFill>
                  <a:srgbClr val="0070C0"/>
                </a:solidFill>
              </a:rPr>
              <a:t>поселения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04864"/>
            <a:ext cx="4788024" cy="3312368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Кадастровые работы по оформлению в собственность земельных участков</a:t>
            </a:r>
            <a:br>
              <a:rPr lang="ru-RU" sz="36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сумма </a:t>
            </a:r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затрат</a:t>
            </a:r>
            <a:endParaRPr lang="ru-RU" dirty="0"/>
          </a:p>
        </p:txBody>
      </p:sp>
      <p:pic>
        <p:nvPicPr>
          <p:cNvPr id="4" name="Рисунок 3" descr="9df167e3f346756e948b7b45907331c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2780928"/>
            <a:ext cx="3683768" cy="254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91128"/>
      </p:ext>
    </p:extLst>
  </p:cSld>
  <p:clrMapOvr>
    <a:masterClrMapping/>
  </p:clrMapOvr>
  <p:transition>
    <p:strips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Расходы, зарезервированные на реализацию проектов инициативного бюджетирования</a:t>
            </a:r>
          </a:p>
        </p:txBody>
      </p:sp>
      <p:pic>
        <p:nvPicPr>
          <p:cNvPr id="4" name="Picture 2" descr="Нет описания фото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1088"/>
            <a:ext cx="8229600" cy="235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Нет описания фото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39409"/>
            <a:ext cx="7560840" cy="216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56658"/>
      </p:ext>
    </p:extLst>
  </p:cSld>
  <p:clrMapOvr>
    <a:masterClrMapping/>
  </p:clrMapOvr>
  <p:transition>
    <p:strips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Иные межбюджетные трансферты бюджетам муниципальных районов</a:t>
            </a:r>
          </a:p>
        </p:txBody>
      </p:sp>
      <p:pic>
        <p:nvPicPr>
          <p:cNvPr id="11266" name="Picture 2" descr="https://bankitb.ru/wp-content/uploads/2017/04/1459164443-9229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3717033"/>
            <a:ext cx="336083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44371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 на осуществление внутреннего муниципального финансового контроля</a:t>
            </a:r>
          </a:p>
        </p:txBody>
      </p:sp>
      <p:pic>
        <p:nvPicPr>
          <p:cNvPr id="11268" name="Picture 4" descr="http://normanlaw.ru/wp-content/uploads/2016/08/Prishla-nalogovaya-proverka-300x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76872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98107" y="2522514"/>
            <a:ext cx="3936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на осуществление внешнего муниципального финансового контроля</a:t>
            </a:r>
          </a:p>
        </p:txBody>
      </p:sp>
    </p:spTree>
    <p:extLst>
      <p:ext uri="{BB962C8B-B14F-4D97-AF65-F5344CB8AC3E}">
        <p14:creationId xmlns:p14="http://schemas.microsoft.com/office/powerpoint/2010/main" val="3486139089"/>
      </p:ext>
    </p:extLst>
  </p:cSld>
  <p:clrMapOvr>
    <a:masterClrMapping/>
  </p:clrMapOvr>
  <p:transition>
    <p:strips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Выплата </a:t>
            </a:r>
            <a:r>
              <a:rPr lang="ru-RU" dirty="0">
                <a:solidFill>
                  <a:srgbClr val="0070C0"/>
                </a:solidFill>
              </a:rPr>
              <a:t>государственной пенсии за выслугу лет муниципальным служащим</a:t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2290" name="Picture 2" descr="https://kadrovyhdel.ru/wp-content/uploads/2017/08/07.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24944"/>
            <a:ext cx="6336432" cy="356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05886"/>
      </p:ext>
    </p:extLst>
  </p:cSld>
  <p:clrMapOvr>
    <a:masterClrMapping/>
  </p:clrMapOvr>
  <p:transition>
    <p:strips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Расходы на осуществление первичного воинского учета на территориях, где отсутствуют военные комиссариаты</a:t>
            </a:r>
          </a:p>
        </p:txBody>
      </p:sp>
      <p:pic>
        <p:nvPicPr>
          <p:cNvPr id="4" name="Picture 2" descr="\\Zem\общая папка\Натали\фото 2017\ВУСЫ\IMG_36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529560"/>
            <a:ext cx="2592288" cy="1656184"/>
          </a:xfrm>
          <a:prstGeom prst="rect">
            <a:avLst/>
          </a:prstGeom>
          <a:noFill/>
        </p:spPr>
      </p:pic>
      <p:pic>
        <p:nvPicPr>
          <p:cNvPr id="2050" name="Picture 2" descr="http://900igr.net/up/datas/69000/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2636912"/>
            <a:ext cx="5652120" cy="381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314485"/>
      </p:ext>
    </p:extLst>
  </p:cSld>
  <p:clrMapOvr>
    <a:masterClrMapping/>
  </p:clrMapOvr>
  <p:transition>
    <p:strips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Обеспечение деятельности Администрации Тацинского сельского поселения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4365104"/>
            <a:ext cx="561662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Users\Администрация\Desktop\ФОТО 2016\Новая папка\IMG_9277.JPG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6" y="2035959"/>
            <a:ext cx="4357718" cy="27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User\AppData\Local\Microsoft\Windows\Temporary Internet Files\Content.Outlook\VL1IOQNM\20191224_1014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77936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215125"/>
      </p:ext>
    </p:extLst>
  </p:cSld>
  <p:clrMapOvr>
    <a:masterClrMapping/>
  </p:clrMapOvr>
  <p:transition>
    <p:strips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User\Desktop\Документы\2016\135 лет\грамоты\Фото для Зубрилиной Т. В\IMG_31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7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29"/>
          <p:cNvGrpSpPr>
            <a:grpSpLocks/>
          </p:cNvGrpSpPr>
          <p:nvPr/>
        </p:nvGrpSpPr>
        <p:grpSpPr bwMode="auto">
          <a:xfrm rot="10800000">
            <a:off x="179732" y="4725144"/>
            <a:ext cx="8964531" cy="2016224"/>
            <a:chOff x="-4246" y="2916"/>
            <a:chExt cx="14260" cy="854"/>
          </a:xfrm>
        </p:grpSpPr>
        <p:sp>
          <p:nvSpPr>
            <p:cNvPr id="7" name="AutoShape 16"/>
            <p:cNvSpPr>
              <a:spLocks noChangeArrowheads="1"/>
            </p:cNvSpPr>
            <p:nvPr/>
          </p:nvSpPr>
          <p:spPr bwMode="gray">
            <a:xfrm rot="16200000">
              <a:off x="2457" y="-3787"/>
              <a:ext cx="854" cy="14260"/>
            </a:xfrm>
            <a:prstGeom prst="upArrow">
              <a:avLst>
                <a:gd name="adj1" fmla="val 63898"/>
                <a:gd name="adj2" fmla="val 85770"/>
              </a:avLst>
            </a:prstGeom>
            <a:gradFill rotWithShape="1">
              <a:gsLst>
                <a:gs pos="0">
                  <a:srgbClr val="D6C334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ffectLst>
              <a:outerShdw dist="155023" dir="2099521" sy="50000" kx="2453608" algn="bl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Text Box 18"/>
            <p:cNvSpPr txBox="1">
              <a:spLocks noChangeArrowheads="1"/>
            </p:cNvSpPr>
            <p:nvPr/>
          </p:nvSpPr>
          <p:spPr bwMode="gray">
            <a:xfrm rot="10800000">
              <a:off x="-3960" y="3089"/>
              <a:ext cx="13974" cy="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Предложенный проект  решения </a:t>
              </a: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о бюджете на 2020 год и плановый период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2021 и 2022 годов создаст дополнительные условия для выполнения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 поставленных Президентом</a:t>
              </a:r>
              <a:r>
                <a:rPr kumimoji="0" lang="ru-RU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 России, Губернатором  области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приоритетных задач.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endParaRPr>
            </a:p>
          </p:txBody>
        </p:sp>
        <p:sp>
          <p:nvSpPr>
            <p:cNvPr id="9" name="Line 28"/>
            <p:cNvSpPr>
              <a:spLocks noChangeShapeType="1"/>
            </p:cNvSpPr>
            <p:nvPr/>
          </p:nvSpPr>
          <p:spPr bwMode="gray">
            <a:xfrm>
              <a:off x="4656" y="3264"/>
              <a:ext cx="1104" cy="0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9445981"/>
      </p:ext>
    </p:extLst>
  </p:cSld>
  <p:clrMapOvr>
    <a:masterClrMapping/>
  </p:clrMapOvr>
  <p:transition>
    <p:strip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rgbClr val="00FF00"/>
                </a:solidFill>
              </a:rPr>
              <a:t>Особенности </a:t>
            </a:r>
            <a:r>
              <a:rPr lang="ru-RU" sz="2200" dirty="0" smtClean="0">
                <a:solidFill>
                  <a:srgbClr val="00FF00"/>
                </a:solidFill>
              </a:rPr>
              <a:t> </a:t>
            </a:r>
            <a:r>
              <a:rPr lang="ru-RU" sz="2200" dirty="0" smtClean="0">
                <a:solidFill>
                  <a:srgbClr val="00FF00"/>
                </a:solidFill>
              </a:rPr>
              <a:t>проекта бюджета</a:t>
            </a:r>
            <a:r>
              <a:rPr lang="ru-RU" sz="2200" dirty="0">
                <a:solidFill>
                  <a:srgbClr val="00FF00"/>
                </a:solidFill>
              </a:rPr>
              <a:t/>
            </a:r>
            <a:br>
              <a:rPr lang="ru-RU" sz="2200" dirty="0">
                <a:solidFill>
                  <a:srgbClr val="00FF00"/>
                </a:solidFill>
              </a:rPr>
            </a:br>
            <a:r>
              <a:rPr lang="ru-RU" sz="2200" dirty="0">
                <a:solidFill>
                  <a:srgbClr val="00FF00"/>
                </a:solidFill>
              </a:rPr>
              <a:t>на </a:t>
            </a:r>
            <a:r>
              <a:rPr lang="ru-RU" sz="2200" dirty="0" smtClean="0">
                <a:solidFill>
                  <a:srgbClr val="00FF00"/>
                </a:solidFill>
              </a:rPr>
              <a:t>2020 </a:t>
            </a:r>
            <a:r>
              <a:rPr lang="ru-RU" sz="2200" dirty="0">
                <a:solidFill>
                  <a:srgbClr val="00FF00"/>
                </a:solidFill>
              </a:rPr>
              <a:t>год и на плановый период </a:t>
            </a:r>
            <a:r>
              <a:rPr lang="ru-RU" sz="2200" dirty="0" smtClean="0">
                <a:solidFill>
                  <a:srgbClr val="00FF00"/>
                </a:solidFill>
              </a:rPr>
              <a:t>2021 </a:t>
            </a:r>
            <a:r>
              <a:rPr lang="ru-RU" sz="2200" dirty="0">
                <a:solidFill>
                  <a:srgbClr val="00FF00"/>
                </a:solidFill>
              </a:rPr>
              <a:t>и </a:t>
            </a:r>
            <a:r>
              <a:rPr lang="ru-RU" sz="2200" dirty="0" smtClean="0">
                <a:solidFill>
                  <a:srgbClr val="00FF00"/>
                </a:solidFill>
              </a:rPr>
              <a:t>2022 </a:t>
            </a:r>
            <a:r>
              <a:rPr lang="ru-RU" sz="2200" dirty="0">
                <a:solidFill>
                  <a:srgbClr val="00FF00"/>
                </a:solidFill>
              </a:rPr>
              <a:t>годов</a:t>
            </a:r>
            <a:r>
              <a:rPr lang="ru-RU" dirty="0">
                <a:solidFill>
                  <a:srgbClr val="00FF00"/>
                </a:solidFill>
              </a:rPr>
              <a:t/>
            </a:r>
            <a:br>
              <a:rPr lang="ru-RU" dirty="0">
                <a:solidFill>
                  <a:srgbClr val="00FF00"/>
                </a:solidFill>
              </a:rPr>
            </a:br>
            <a:endParaRPr lang="ru-RU" dirty="0">
              <a:solidFill>
                <a:srgbClr val="00FF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gray">
          <a:xfrm>
            <a:off x="0" y="1484784"/>
            <a:ext cx="8424936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7452320" y="1340768"/>
            <a:ext cx="1368152" cy="1391940"/>
            <a:chOff x="2016" y="1920"/>
            <a:chExt cx="1680" cy="1680"/>
          </a:xfrm>
        </p:grpSpPr>
        <p:sp>
          <p:nvSpPr>
            <p:cNvPr id="12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179512" y="1484784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сформированы с учетом изменений, внесенных в бюджетное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налоговое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законодательство </a:t>
            </a: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gray">
          <a:xfrm>
            <a:off x="288032" y="2852936"/>
            <a:ext cx="7380312" cy="720080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lvl="0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Расходы сформированы на основе вновь принятых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муниципальных</a:t>
            </a:r>
          </a:p>
          <a:p>
            <a:pPr lvl="0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Тацинского сельского поселения 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7668344" y="2756170"/>
            <a:ext cx="1152128" cy="1080120"/>
            <a:chOff x="2016" y="1920"/>
            <a:chExt cx="1680" cy="1680"/>
          </a:xfrm>
        </p:grpSpPr>
        <p:sp>
          <p:nvSpPr>
            <p:cNvPr id="17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0" name="Rectangle 4"/>
          <p:cNvSpPr>
            <a:spLocks noChangeArrowheads="1"/>
          </p:cNvSpPr>
          <p:nvPr/>
        </p:nvSpPr>
        <p:spPr bwMode="gray">
          <a:xfrm>
            <a:off x="51664" y="3933056"/>
            <a:ext cx="7532328" cy="1296144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lvl="0"/>
            <a:r>
              <a:rPr lang="ru-RU" sz="1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Параметры </a:t>
            </a:r>
            <a:r>
              <a:rPr lang="ru-RU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сформированы с учетом Плана </a:t>
            </a:r>
            <a:endParaRPr lang="ru-RU" sz="17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мероприятий </a:t>
            </a:r>
            <a:r>
              <a:rPr lang="ru-RU" sz="1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росту доходного потенциала </a:t>
            </a:r>
            <a:r>
              <a:rPr lang="ru-RU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Тацинского сельского </a:t>
            </a:r>
          </a:p>
          <a:p>
            <a:pPr lvl="0"/>
            <a:r>
              <a:rPr lang="ru-RU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поселения ,оптимизации </a:t>
            </a:r>
            <a:r>
              <a:rPr lang="ru-RU" sz="1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местного бюджета </a:t>
            </a:r>
            <a:r>
              <a:rPr lang="ru-RU" sz="1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сокращению </a:t>
            </a:r>
            <a:endParaRPr lang="ru-RU" sz="17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Муниципального  </a:t>
            </a:r>
            <a:r>
              <a:rPr lang="ru-RU" sz="1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долга </a:t>
            </a:r>
            <a:r>
              <a:rPr lang="ru-RU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поселения до 2024 </a:t>
            </a:r>
            <a:r>
              <a:rPr lang="ru-RU" sz="1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</a:p>
        </p:txBody>
      </p:sp>
      <p:grpSp>
        <p:nvGrpSpPr>
          <p:cNvPr id="21" name="Group 5"/>
          <p:cNvGrpSpPr>
            <a:grpSpLocks/>
          </p:cNvGrpSpPr>
          <p:nvPr/>
        </p:nvGrpSpPr>
        <p:grpSpPr bwMode="auto">
          <a:xfrm>
            <a:off x="7740860" y="3836290"/>
            <a:ext cx="1368152" cy="1309983"/>
            <a:chOff x="2016" y="1920"/>
            <a:chExt cx="1680" cy="1680"/>
          </a:xfrm>
        </p:grpSpPr>
        <p:sp>
          <p:nvSpPr>
            <p:cNvPr id="2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4" name="Rectangle 10"/>
          <p:cNvSpPr>
            <a:spLocks noChangeArrowheads="1"/>
          </p:cNvSpPr>
          <p:nvPr/>
        </p:nvSpPr>
        <p:spPr bwMode="gray">
          <a:xfrm>
            <a:off x="104012" y="5589240"/>
            <a:ext cx="7748352" cy="1124743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Реализация региональных проектов в рамках </a:t>
            </a:r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Указа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Президента Российской Федерации от 07.05.2018  № 204 </a:t>
            </a:r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О национальных целях и стратегических задачах развития </a:t>
            </a:r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Российской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Федерации на период до 2024 года» </a:t>
            </a:r>
          </a:p>
        </p:txBody>
      </p:sp>
      <p:grpSp>
        <p:nvGrpSpPr>
          <p:cNvPr id="25" name="Group 12"/>
          <p:cNvGrpSpPr>
            <a:grpSpLocks/>
          </p:cNvGrpSpPr>
          <p:nvPr/>
        </p:nvGrpSpPr>
        <p:grpSpPr bwMode="auto">
          <a:xfrm>
            <a:off x="7800016" y="5733256"/>
            <a:ext cx="1020456" cy="980728"/>
            <a:chOff x="2016" y="1920"/>
            <a:chExt cx="1680" cy="1680"/>
          </a:xfrm>
        </p:grpSpPr>
        <p:sp>
          <p:nvSpPr>
            <p:cNvPr id="26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4721736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Основные приоритеты </a:t>
            </a:r>
            <a:r>
              <a:rPr lang="ru-RU" sz="280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/>
            </a:r>
            <a:br>
              <a:rPr lang="ru-RU" sz="280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</a:br>
            <a:r>
              <a:rPr lang="ru-RU" sz="280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Тацинского сельского поселения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1844824"/>
            <a:ext cx="3600400" cy="702078"/>
          </a:xfrm>
          <a:prstGeom prst="roundRect">
            <a:avLst/>
          </a:prstGeom>
          <a:solidFill>
            <a:srgbClr val="37C991"/>
          </a:solidFill>
          <a:ln w="9525" cap="flat" cmpd="sng" algn="ctr">
            <a:solidFill>
              <a:srgbClr val="4F81BD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Обеспечение социального благополучия населения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92080" y="1844824"/>
            <a:ext cx="3312368" cy="702078"/>
          </a:xfrm>
          <a:prstGeom prst="roundRect">
            <a:avLst/>
          </a:prstGeom>
          <a:solidFill>
            <a:srgbClr val="4BACC6"/>
          </a:solidFill>
          <a:ln w="9525" cap="flat" cmpd="sng" algn="ctr">
            <a:solidFill>
              <a:srgbClr val="4F81BD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Экономический рост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44569" y="3244334"/>
            <a:ext cx="6054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Пути реализации бюджетной политики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467544" y="3705999"/>
            <a:ext cx="1788474" cy="2625756"/>
            <a:chOff x="240205" y="0"/>
            <a:chExt cx="1788474" cy="262575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40205" y="0"/>
              <a:ext cx="1788474" cy="2625756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BACC6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4BACC6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4BACC6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10" name="Скругленный прямоугольник 4"/>
            <p:cNvSpPr/>
            <p:nvPr/>
          </p:nvSpPr>
          <p:spPr>
            <a:xfrm>
              <a:off x="240205" y="1050302"/>
              <a:ext cx="1788474" cy="105030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marR="0" lvl="0" indent="0" algn="ctr" defTabSz="511175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Рост собственных доходов</a:t>
              </a:r>
              <a:endParaRPr kumimoji="0" lang="ru-RU" sz="115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 Black" pitchFamily="34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469725" y="3823320"/>
            <a:ext cx="1628486" cy="2625756"/>
            <a:chOff x="3818393" y="0"/>
            <a:chExt cx="1628486" cy="262575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818393" y="0"/>
              <a:ext cx="1628486" cy="2625756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BACC6">
                    <a:hueOff val="-4966938"/>
                    <a:satOff val="19906"/>
                    <a:lumOff val="4314"/>
                    <a:alphaOff val="0"/>
                    <a:tint val="43000"/>
                    <a:satMod val="165000"/>
                  </a:srgbClr>
                </a:gs>
                <a:gs pos="55000">
                  <a:srgbClr val="4BACC6">
                    <a:hueOff val="-4966938"/>
                    <a:satOff val="19906"/>
                    <a:lumOff val="4314"/>
                    <a:alphaOff val="0"/>
                    <a:tint val="83000"/>
                    <a:satMod val="155000"/>
                  </a:srgbClr>
                </a:gs>
                <a:gs pos="100000">
                  <a:srgbClr val="4BACC6">
                    <a:hueOff val="-4966938"/>
                    <a:satOff val="19906"/>
                    <a:lumOff val="4314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13" name="Скругленный прямоугольник 4"/>
            <p:cNvSpPr/>
            <p:nvPr/>
          </p:nvSpPr>
          <p:spPr>
            <a:xfrm>
              <a:off x="3818393" y="1050302"/>
              <a:ext cx="1628486" cy="105030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marR="0" lvl="0" indent="0" algn="ctr" defTabSz="511175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Инвестирование </a:t>
              </a:r>
              <a:br>
                <a:rPr kumimoji="0" lang="ru-RU" sz="11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</a:br>
              <a:r>
                <a:rPr kumimoji="0" lang="ru-RU" sz="11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в человеческий капитал</a:t>
              </a:r>
              <a:endParaRPr kumimoji="0" lang="ru-RU" sz="115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516216" y="3789040"/>
            <a:ext cx="1755635" cy="2625756"/>
            <a:chOff x="5516998" y="0"/>
            <a:chExt cx="1755635" cy="262575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5516998" y="0"/>
              <a:ext cx="1755635" cy="2625756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BACC6">
                    <a:hueOff val="-7450407"/>
                    <a:satOff val="29858"/>
                    <a:lumOff val="6471"/>
                    <a:alphaOff val="0"/>
                    <a:tint val="43000"/>
                    <a:satMod val="165000"/>
                  </a:srgbClr>
                </a:gs>
                <a:gs pos="55000">
                  <a:srgbClr val="4BACC6">
                    <a:hueOff val="-7450407"/>
                    <a:satOff val="29858"/>
                    <a:lumOff val="6471"/>
                    <a:alphaOff val="0"/>
                    <a:tint val="83000"/>
                    <a:satMod val="155000"/>
                  </a:srgbClr>
                </a:gs>
                <a:gs pos="100000">
                  <a:srgbClr val="4BACC6">
                    <a:hueOff val="-7450407"/>
                    <a:satOff val="29858"/>
                    <a:lumOff val="6471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16" name="Скругленный прямоугольник 4"/>
            <p:cNvSpPr/>
            <p:nvPr/>
          </p:nvSpPr>
          <p:spPr>
            <a:xfrm>
              <a:off x="5516998" y="1050302"/>
              <a:ext cx="1755635" cy="105030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marR="0" lvl="0" indent="0" algn="ctr" defTabSz="511175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Эффективность и приоритизация бюджетных расходов</a:t>
              </a:r>
              <a:endParaRPr kumimoji="0" lang="ru-RU" sz="115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8604204"/>
      </p:ext>
    </p:extLst>
  </p:cSld>
  <p:clrMapOvr>
    <a:masterClrMapping/>
  </p:clrMapOvr>
  <p:transition>
    <p:strip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Крупные предприятия </a:t>
            </a:r>
            <a:br>
              <a:rPr lang="ru-RU" sz="36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на территории</a:t>
            </a:r>
            <a:br>
              <a:rPr lang="ru-RU" sz="36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ст. Тацинской</a:t>
            </a:r>
            <a:endParaRPr lang="ru-RU" dirty="0"/>
          </a:p>
        </p:txBody>
      </p:sp>
      <p:pic>
        <p:nvPicPr>
          <p:cNvPr id="4" name="Рисунок 3" descr="Элевато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72" y="1844823"/>
            <a:ext cx="3197387" cy="1969105"/>
          </a:xfrm>
          <a:prstGeom prst="rect">
            <a:avLst/>
          </a:prstGeom>
        </p:spPr>
      </p:pic>
      <p:pic>
        <p:nvPicPr>
          <p:cNvPr id="5" name="Picture 2" descr="\\Buhgalter\0бщая папка\0\молзавод\DSCN79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4005063"/>
            <a:ext cx="3952876" cy="2678905"/>
          </a:xfrm>
          <a:prstGeom prst="rect">
            <a:avLst/>
          </a:prstGeom>
          <a:noFill/>
        </p:spPr>
      </p:pic>
      <p:pic>
        <p:nvPicPr>
          <p:cNvPr id="6" name="Рисунок 5" descr="райп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2204864"/>
            <a:ext cx="3635896" cy="26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11083"/>
      </p:ext>
    </p:extLst>
  </p:cSld>
  <p:clrMapOvr>
    <a:masterClrMapping/>
  </p:clrMapOvr>
  <p:transition>
    <p:strip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280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Основные характеристики бюджета Тацинского сельского поселения на </a:t>
            </a:r>
            <a:r>
              <a:rPr lang="ru-RU" sz="280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2020-2022 </a:t>
            </a:r>
            <a:r>
              <a:rPr lang="ru-RU" sz="280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годы</a:t>
            </a:r>
            <a:r>
              <a:rPr lang="ru-RU" sz="2800" i="1" kern="0" dirty="0">
                <a:ln>
                  <a:solidFill>
                    <a:srgbClr val="1F497D">
                      <a:lumMod val="75000"/>
                    </a:srgb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itchFamily="18" charset="0"/>
              </a:rPr>
              <a:t/>
            </a:r>
            <a:br>
              <a:rPr lang="ru-RU" sz="2800" i="1" kern="0" dirty="0">
                <a:ln>
                  <a:solidFill>
                    <a:srgbClr val="1F497D">
                      <a:lumMod val="75000"/>
                    </a:srgb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itchFamily="18" charset="0"/>
              </a:rPr>
            </a:br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1826537"/>
              </p:ext>
            </p:extLst>
          </p:nvPr>
        </p:nvGraphicFramePr>
        <p:xfrm>
          <a:off x="323524" y="1268760"/>
          <a:ext cx="8352931" cy="4358321"/>
        </p:xfrm>
        <a:graphic>
          <a:graphicData uri="http://schemas.openxmlformats.org/drawingml/2006/table">
            <a:tbl>
              <a:tblPr/>
              <a:tblGrid>
                <a:gridCol w="3671431"/>
                <a:gridCol w="1478932"/>
                <a:gridCol w="1538769"/>
                <a:gridCol w="1663799"/>
              </a:tblGrid>
              <a:tr h="746271">
                <a:tc>
                  <a:txBody>
                    <a:bodyPr/>
                    <a:lstStyle/>
                    <a:p>
                      <a:pPr marR="114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Наименование показателей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Прогноз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на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2020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год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Прогноз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на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2021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год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Прогноз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на 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2022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год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3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. Доходы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– всего,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из них: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18797,6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16749,2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16213,5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налоговые доходы и не налоговые доходы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13224,0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13228,0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13428,0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безвозмездные поступления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5573,6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3521,2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2785,5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. Расходы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– всего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18797,6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16749,2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16213,5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из них: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3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на реализацию муниципальных целевых программ 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9336,3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6119,1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6412,5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благоустройство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</a:rPr>
                        <a:t>8486,3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</a:rPr>
                        <a:t>5269,1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</a:rPr>
                        <a:t>5562,5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Культура и физическая культура 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700,0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700,0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700,0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3. Дефицит (профицит)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8893042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465516"/>
            <a:ext cx="7992888" cy="59406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ea typeface="+mn-ea"/>
                <a:cs typeface="+mn-cs"/>
              </a:rPr>
              <a:t>СОБСТВЕННЫЕ ДОХОДЫ БЮДЖЕТА ТАЦИНСКОГО </a:t>
            </a:r>
            <a:br>
              <a:rPr kumimoji="0" lang="ru-RU" sz="1800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ea typeface="+mn-ea"/>
                <a:cs typeface="+mn-cs"/>
              </a:rPr>
            </a:br>
            <a:r>
              <a:rPr kumimoji="0" lang="ru-RU" sz="1800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ea typeface="+mn-ea"/>
                <a:cs typeface="+mn-cs"/>
              </a:rPr>
              <a:t>СЕЛЬСКОГО ПОСЕЛЕНИЯ</a:t>
            </a:r>
          </a:p>
        </p:txBody>
      </p:sp>
      <p:grpSp>
        <p:nvGrpSpPr>
          <p:cNvPr id="6" name="Группа 22"/>
          <p:cNvGrpSpPr/>
          <p:nvPr/>
        </p:nvGrpSpPr>
        <p:grpSpPr>
          <a:xfrm>
            <a:off x="611560" y="1916832"/>
            <a:ext cx="7920880" cy="2841780"/>
            <a:chOff x="35496" y="2805386"/>
            <a:chExt cx="9649072" cy="3861048"/>
          </a:xfrm>
        </p:grpSpPr>
        <p:graphicFrame>
          <p:nvGraphicFramePr>
            <p:cNvPr id="7" name="Диаграмма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46634723"/>
                </p:ext>
              </p:extLst>
            </p:nvPr>
          </p:nvGraphicFramePr>
          <p:xfrm>
            <a:off x="35496" y="2805386"/>
            <a:ext cx="9649072" cy="3861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Box 1"/>
            <p:cNvSpPr txBox="1"/>
            <p:nvPr/>
          </p:nvSpPr>
          <p:spPr>
            <a:xfrm>
              <a:off x="35496" y="4321834"/>
              <a:ext cx="720080" cy="334464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b="1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М</a:t>
              </a: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Б</a:t>
              </a:r>
              <a:endPara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0760048"/>
      </p:ext>
    </p:extLst>
  </p:cSld>
  <p:clrMapOvr>
    <a:masterClrMapping/>
  </p:clrMapOvr>
  <p:transition>
    <p:strip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30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  <a:t>Основные параметры </a:t>
            </a:r>
            <a:r>
              <a:rPr lang="ru-RU" sz="230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  <a:t>местного</a:t>
            </a:r>
            <a:br>
              <a:rPr lang="ru-RU" sz="230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</a:br>
            <a:r>
              <a:rPr lang="ru-RU" sz="230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  <a:t> </a:t>
            </a:r>
            <a:r>
              <a:rPr lang="ru-RU" sz="230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  <a:t>бюджета </a:t>
            </a:r>
            <a:r>
              <a:rPr lang="ru-RU" sz="230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  <a:t> на 2020 </a:t>
            </a:r>
            <a:r>
              <a:rPr lang="ru-RU" sz="230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  <a:t>год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5416210" y="1370710"/>
            <a:ext cx="31882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73794,6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822114" y="1370709"/>
            <a:ext cx="33797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Доходы бюджета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73794,6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61836" y="2114525"/>
            <a:ext cx="3816424" cy="764205"/>
            <a:chOff x="0" y="864095"/>
            <a:chExt cx="3816424" cy="76420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864095"/>
              <a:ext cx="3816424" cy="764205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9BBB59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9BBB59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9BBB59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13" name="Скругленный прямоугольник 4"/>
            <p:cNvSpPr/>
            <p:nvPr/>
          </p:nvSpPr>
          <p:spPr>
            <a:xfrm>
              <a:off x="839705" y="864095"/>
              <a:ext cx="2976718" cy="764205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Налог на доходы физических лиц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6000,0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433857" y="2127349"/>
            <a:ext cx="763284" cy="611364"/>
          </a:xfrm>
          <a:prstGeom prst="roundRect">
            <a:avLst>
              <a:gd name="adj" fmla="val 10000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grpSp>
        <p:nvGrpSpPr>
          <p:cNvPr id="15" name="Группа 14"/>
          <p:cNvGrpSpPr/>
          <p:nvPr/>
        </p:nvGrpSpPr>
        <p:grpSpPr>
          <a:xfrm>
            <a:off x="450253" y="3076489"/>
            <a:ext cx="3816424" cy="764205"/>
            <a:chOff x="0" y="0"/>
            <a:chExt cx="3816424" cy="76420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0" y="0"/>
              <a:ext cx="3816424" cy="764205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C0504D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C0504D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C0504D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17" name="Скругленный прямоугольник 4"/>
            <p:cNvSpPr/>
            <p:nvPr/>
          </p:nvSpPr>
          <p:spPr>
            <a:xfrm>
              <a:off x="839705" y="0"/>
              <a:ext cx="2976718" cy="764205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dirty="0" smtClean="0">
                  <a:solidFill>
                    <a:sysClr val="window" lastClr="FFFFFF"/>
                  </a:solidFill>
                  <a:cs typeface="Arial" pitchFamily="34" charset="0"/>
                </a:rPr>
                <a:t>Единый с/х налог</a:t>
              </a: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1500,0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9" name="Скругленный прямоугольник 18"/>
          <p:cNvSpPr/>
          <p:nvPr/>
        </p:nvSpPr>
        <p:spPr>
          <a:xfrm>
            <a:off x="408360" y="3198518"/>
            <a:ext cx="734481" cy="520145"/>
          </a:xfrm>
          <a:prstGeom prst="roundRect">
            <a:avLst>
              <a:gd name="adj" fmla="val 10000"/>
            </a:avLst>
          </a:prstGeom>
          <a:blipFill rotWithShape="0">
            <a:blip r:embed="rId3">
              <a:lum bright="-8000" contrast="35000"/>
            </a:blip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grpSp>
        <p:nvGrpSpPr>
          <p:cNvPr id="20" name="Группа 19"/>
          <p:cNvGrpSpPr/>
          <p:nvPr/>
        </p:nvGrpSpPr>
        <p:grpSpPr>
          <a:xfrm>
            <a:off x="385415" y="4077072"/>
            <a:ext cx="3816424" cy="764205"/>
            <a:chOff x="0" y="1681253"/>
            <a:chExt cx="3816424" cy="76420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0" y="1681253"/>
              <a:ext cx="3816424" cy="764205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8064A2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8064A2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8064A2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22" name="Скругленный прямоугольник 4"/>
            <p:cNvSpPr/>
            <p:nvPr/>
          </p:nvSpPr>
          <p:spPr>
            <a:xfrm>
              <a:off x="839705" y="1681253"/>
              <a:ext cx="2976718" cy="764205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Налоги  на имущество 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5900,0</a:t>
              </a:r>
              <a:endPara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3" name="Скругленный прямоугольник 22"/>
          <p:cNvSpPr/>
          <p:nvPr/>
        </p:nvSpPr>
        <p:spPr>
          <a:xfrm>
            <a:off x="429568" y="4297508"/>
            <a:ext cx="763284" cy="611364"/>
          </a:xfrm>
          <a:prstGeom prst="roundRect">
            <a:avLst>
              <a:gd name="adj" fmla="val 10000"/>
            </a:avLst>
          </a:prstGeom>
          <a:blipFill rotWithShape="0">
            <a:blip r:embed="rId4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grpSp>
        <p:nvGrpSpPr>
          <p:cNvPr id="24" name="Группа 23"/>
          <p:cNvGrpSpPr/>
          <p:nvPr/>
        </p:nvGrpSpPr>
        <p:grpSpPr>
          <a:xfrm>
            <a:off x="408360" y="4965958"/>
            <a:ext cx="3816424" cy="764205"/>
            <a:chOff x="0" y="4203132"/>
            <a:chExt cx="3816424" cy="76420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0" y="4203132"/>
              <a:ext cx="3816424" cy="764205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C0504D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C0504D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C0504D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26" name="Скругленный прямоугольник 4"/>
            <p:cNvSpPr/>
            <p:nvPr/>
          </p:nvSpPr>
          <p:spPr>
            <a:xfrm>
              <a:off x="839705" y="4203132"/>
              <a:ext cx="2976718" cy="764205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Иные доходы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524,0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29568" y="5949280"/>
            <a:ext cx="3816424" cy="764205"/>
            <a:chOff x="0" y="3362506"/>
            <a:chExt cx="3816424" cy="76420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0" y="3362506"/>
              <a:ext cx="3816424" cy="764205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F79646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F79646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F79646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29" name="Скругленный прямоугольник 4"/>
            <p:cNvSpPr/>
            <p:nvPr/>
          </p:nvSpPr>
          <p:spPr>
            <a:xfrm>
              <a:off x="839705" y="3362506"/>
              <a:ext cx="2976718" cy="764205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Безвозмездные поступления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59870,6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0" name="Скругленный прямоугольник 29"/>
          <p:cNvSpPr/>
          <p:nvPr/>
        </p:nvSpPr>
        <p:spPr>
          <a:xfrm>
            <a:off x="461836" y="6102121"/>
            <a:ext cx="763284" cy="611364"/>
          </a:xfrm>
          <a:prstGeom prst="roundRect">
            <a:avLst>
              <a:gd name="adj" fmla="val 10000"/>
            </a:avLst>
          </a:prstGeom>
          <a:blipFill rotWithShape="0">
            <a:blip r:embed="rId5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sp>
        <p:nvSpPr>
          <p:cNvPr id="31" name="Скругленный прямоугольник 30"/>
          <p:cNvSpPr/>
          <p:nvPr/>
        </p:nvSpPr>
        <p:spPr>
          <a:xfrm>
            <a:off x="539374" y="5042378"/>
            <a:ext cx="763284" cy="611364"/>
          </a:xfrm>
          <a:prstGeom prst="roundRect">
            <a:avLst>
              <a:gd name="adj" fmla="val 10000"/>
            </a:avLst>
          </a:prstGeom>
          <a:blipFill rotWithShape="0">
            <a:blip r:embed="rId6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grpSp>
        <p:nvGrpSpPr>
          <p:cNvPr id="32" name="Группа 31"/>
          <p:cNvGrpSpPr/>
          <p:nvPr/>
        </p:nvGrpSpPr>
        <p:grpSpPr>
          <a:xfrm>
            <a:off x="5082754" y="2074667"/>
            <a:ext cx="3672408" cy="846829"/>
            <a:chOff x="150714" y="2145599"/>
            <a:chExt cx="3672408" cy="84682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150714" y="2145599"/>
              <a:ext cx="3672408" cy="846829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BACC6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4BACC6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4BACC6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34" name="Скругленный прямоугольник 4"/>
            <p:cNvSpPr/>
            <p:nvPr/>
          </p:nvSpPr>
          <p:spPr>
            <a:xfrm>
              <a:off x="799499" y="2145599"/>
              <a:ext cx="2872908" cy="846829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Благоустройство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dirty="0" smtClean="0">
                  <a:solidFill>
                    <a:sysClr val="window" lastClr="FFFFFF"/>
                  </a:solidFill>
                  <a:cs typeface="Arial" pitchFamily="34" charset="0"/>
                </a:rPr>
                <a:t>63213,5</a:t>
              </a: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048970" y="3198518"/>
            <a:ext cx="3672408" cy="845235"/>
            <a:chOff x="0" y="0"/>
            <a:chExt cx="3672408" cy="65018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0" y="0"/>
              <a:ext cx="3672408" cy="650181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C0504D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C0504D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C0504D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37" name="Скругленный прямоугольник 4"/>
            <p:cNvSpPr/>
            <p:nvPr/>
          </p:nvSpPr>
          <p:spPr>
            <a:xfrm>
              <a:off x="799499" y="0"/>
              <a:ext cx="2872908" cy="65018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Культура и ФК</a:t>
              </a:r>
              <a:endParaRPr lang="ru-RU" sz="1400" dirty="0">
                <a:solidFill>
                  <a:sysClr val="window" lastClr="FFFFFF"/>
                </a:solidFill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700,0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5082754" y="5617426"/>
            <a:ext cx="3672408" cy="937739"/>
            <a:chOff x="0" y="4402770"/>
            <a:chExt cx="3672408" cy="56578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0" y="4402770"/>
              <a:ext cx="3672408" cy="565781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9BBB59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9BBB59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9BBB59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40" name="Скругленный прямоугольник 4"/>
            <p:cNvSpPr/>
            <p:nvPr/>
          </p:nvSpPr>
          <p:spPr>
            <a:xfrm>
              <a:off x="799499" y="4402770"/>
              <a:ext cx="2872908" cy="56578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Иные расходы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9497,0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5082753" y="4297508"/>
            <a:ext cx="3672408" cy="847092"/>
            <a:chOff x="0" y="3057446"/>
            <a:chExt cx="3672408" cy="65018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0" y="3057446"/>
              <a:ext cx="3672408" cy="650181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F79646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F79646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F79646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43" name="Скругленный прямоугольник 4"/>
            <p:cNvSpPr/>
            <p:nvPr/>
          </p:nvSpPr>
          <p:spPr>
            <a:xfrm>
              <a:off x="799499" y="3057446"/>
              <a:ext cx="2872908" cy="65018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Социальная политика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dirty="0" smtClean="0">
                  <a:solidFill>
                    <a:sysClr val="window" lastClr="FFFFFF"/>
                  </a:solidFill>
                  <a:cs typeface="Arial" pitchFamily="34" charset="0"/>
                </a:rPr>
                <a:t>384,1</a:t>
              </a: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44" name="Скругленный прямоугольник 43"/>
          <p:cNvSpPr/>
          <p:nvPr/>
        </p:nvSpPr>
        <p:spPr>
          <a:xfrm>
            <a:off x="5207364" y="4552282"/>
            <a:ext cx="734481" cy="520145"/>
          </a:xfrm>
          <a:prstGeom prst="roundRect">
            <a:avLst>
              <a:gd name="adj" fmla="val 10000"/>
            </a:avLst>
          </a:prstGeom>
          <a:blipFill rotWithShape="0">
            <a:blip r:embed="rId7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sp>
        <p:nvSpPr>
          <p:cNvPr id="45" name="Скругленный прямоугольник 44"/>
          <p:cNvSpPr/>
          <p:nvPr/>
        </p:nvSpPr>
        <p:spPr>
          <a:xfrm>
            <a:off x="5207365" y="5831616"/>
            <a:ext cx="734481" cy="509357"/>
          </a:xfrm>
          <a:prstGeom prst="roundRect">
            <a:avLst>
              <a:gd name="adj" fmla="val 10000"/>
            </a:avLst>
          </a:prstGeom>
          <a:blipFill rotWithShape="0">
            <a:blip r:embed="rId8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pic>
        <p:nvPicPr>
          <p:cNvPr id="46" name="Picture 2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0638" y="3209678"/>
            <a:ext cx="1327148" cy="72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007" y="2183138"/>
            <a:ext cx="1114185" cy="629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506576"/>
      </p:ext>
    </p:extLst>
  </p:cSld>
  <p:clrMapOvr>
    <a:masterClrMapping/>
  </p:clrMapOvr>
  <p:transition>
    <p:strips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10830</TotalTime>
  <Words>1741</Words>
  <Application>Microsoft Office PowerPoint</Application>
  <PresentationFormat>Экран (4:3)</PresentationFormat>
  <Paragraphs>253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36</vt:i4>
      </vt:variant>
    </vt:vector>
  </HeadingPairs>
  <TitlesOfParts>
    <vt:vector size="39" baseType="lpstr">
      <vt:lpstr>Апекс</vt:lpstr>
      <vt:lpstr>Специальное оформление</vt:lpstr>
      <vt:lpstr>1_Апекс</vt:lpstr>
      <vt:lpstr> ПРОЕКТ Бюджета Тацинского сельского поселения на 2020 год и плановый период  2021 и 2022 годы</vt:lpstr>
      <vt:lpstr>Презентация PowerPoint</vt:lpstr>
      <vt:lpstr>Основные приоритеты бюджетной политики: </vt:lpstr>
      <vt:lpstr>Особенности  проекта бюджета на 2020 год и на плановый период 2021 и 2022 годов </vt:lpstr>
      <vt:lpstr>Основные приоритеты  Тацинского сельского поселения</vt:lpstr>
      <vt:lpstr>Крупные предприятия  на территории  ст. Тацинской</vt:lpstr>
      <vt:lpstr>Основные характеристики бюджета Тацинского сельского поселения на 2020-2022 годы </vt:lpstr>
      <vt:lpstr>СОБСТВЕННЫЕ ДОХОДЫ БЮДЖЕТА ТАЦИНСКОГО  СЕЛЬСКОГО ПОСЕЛЕНИЯ</vt:lpstr>
      <vt:lpstr>Основные параметры местного  бюджета  на 2020 год</vt:lpstr>
      <vt:lpstr>Налоговые льготы Тацинского сельского поселения (земельный налог)</vt:lpstr>
      <vt:lpstr>Налоговые льготы Тацинского сельского поселения (налог на имущество физических лиц)</vt:lpstr>
      <vt:lpstr>Налоговые и неналоговые доходы бюджета  на 2020-2022 годы </vt:lpstr>
      <vt:lpstr>СТРУКТУРА НАЛОГОВЫХ И НЕНАЛОГОВЫХ ДОХОДОВ  БЮДЖЕТА В 2019 ГОДУ </vt:lpstr>
      <vt:lpstr>Структура расходов по разделам бюджетной классификации (тыс.руб.)</vt:lpstr>
      <vt:lpstr>Структура расходов по разделам бюджетной классификации 2020 год (%)</vt:lpstr>
      <vt:lpstr>Доля муниципальных программ в общем объеме расходов, запланированных на  реализацию муниципальных программ Тацинского поселения в 2020 году</vt:lpstr>
      <vt:lpstr>Муниципальная программа Тацинского сельского поселения «Обеспечение общественного порядка и противодействие преступности»</vt:lpstr>
      <vt:lpstr>Муниципальная программа Тацинского сельского поселения «Защита населения и территории от чрезвычайных ситуаций, обеспечение пожарной безопасности и безопасности на водных объектах»</vt:lpstr>
      <vt:lpstr>Основные мероприятия муниципальной программы</vt:lpstr>
      <vt:lpstr>Муниципальная программа «Управление муниципальными финансами и создание условий для эффективного управления муниципальными финансами» </vt:lpstr>
      <vt:lpstr>Муниципальная программа Тацинского сельского поселения «Обеспечение качественными жилищно-коммунальными услугами населения Тацинского поселения»</vt:lpstr>
      <vt:lpstr>Муниципальная программа Тацинского сельского поселения   «Благоустройство»</vt:lpstr>
      <vt:lpstr>Муниципальная программа Тацинского сельского поселения «Развитие культуры»</vt:lpstr>
      <vt:lpstr>Презентация PowerPoint</vt:lpstr>
      <vt:lpstr>Муниципальная программа Тацинского сельского поселения «Развитие физической культуры и спорта»</vt:lpstr>
      <vt:lpstr>Основные ЗАДАЧИ и мероприятия муниципальной программы Тацинского сельского поселения «Развитие физической культуры и спорта»</vt:lpstr>
      <vt:lpstr>Муниципальная программа Тацинского сельского поселения «Обеспечение доступным и комфортным жильем населения Тацинского сельского поселения»</vt:lpstr>
      <vt:lpstr>Муниципальная программа Тацинского сельского поселения «Формирование современной городской среды на территории Тацинского сельского поселения» </vt:lpstr>
      <vt:lpstr>Муниципальная программа Тацинского сельского поселения «Развитие субъектов малого и среднего предпринимательства Тацинского сельского поселения» </vt:lpstr>
      <vt:lpstr>Непрограмные расходы Тацинского сельского поселения</vt:lpstr>
      <vt:lpstr>Расходы, зарезервированные на реализацию проектов инициативного бюджетирования</vt:lpstr>
      <vt:lpstr>Иные межбюджетные трансферты бюджетам муниципальных районов</vt:lpstr>
      <vt:lpstr> Выплата государственной пенсии за выслугу лет муниципальным служащим </vt:lpstr>
      <vt:lpstr>Расходы на осуществление первичного воинского учета на территориях, где отсутствуют военные комиссариаты</vt:lpstr>
      <vt:lpstr>Обеспечение деятельности Администрации Тацинского сельского поселения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611</cp:revision>
  <dcterms:created xsi:type="dcterms:W3CDTF">2010-10-04T00:48:36Z</dcterms:created>
  <dcterms:modified xsi:type="dcterms:W3CDTF">2020-01-13T06:44:16Z</dcterms:modified>
</cp:coreProperties>
</file>